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3" r:id="rId5"/>
    <p:sldMasterId id="2147483711" r:id="rId6"/>
    <p:sldMasterId id="2147483738" r:id="rId7"/>
  </p:sldMasterIdLst>
  <p:notesMasterIdLst>
    <p:notesMasterId r:id="rId29"/>
  </p:notesMasterIdLst>
  <p:handoutMasterIdLst>
    <p:handoutMasterId r:id="rId30"/>
  </p:handoutMasterIdLst>
  <p:sldIdLst>
    <p:sldId id="295" r:id="rId8"/>
    <p:sldId id="270" r:id="rId9"/>
    <p:sldId id="281" r:id="rId10"/>
    <p:sldId id="299" r:id="rId11"/>
    <p:sldId id="300" r:id="rId12"/>
    <p:sldId id="296" r:id="rId13"/>
    <p:sldId id="274" r:id="rId14"/>
    <p:sldId id="268" r:id="rId15"/>
    <p:sldId id="276" r:id="rId16"/>
    <p:sldId id="293" r:id="rId17"/>
    <p:sldId id="294" r:id="rId18"/>
    <p:sldId id="278" r:id="rId19"/>
    <p:sldId id="279" r:id="rId20"/>
    <p:sldId id="310" r:id="rId21"/>
    <p:sldId id="282" r:id="rId22"/>
    <p:sldId id="311" r:id="rId23"/>
    <p:sldId id="284" r:id="rId24"/>
    <p:sldId id="285" r:id="rId25"/>
    <p:sldId id="289" r:id="rId26"/>
    <p:sldId id="308" r:id="rId27"/>
    <p:sldId id="3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520"/>
    <a:srgbClr val="0094D2"/>
    <a:srgbClr val="364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94"/>
  </p:normalViewPr>
  <p:slideViewPr>
    <p:cSldViewPr snapToGrid="0" snapToObjects="1" showGuides="1">
      <p:cViewPr varScale="1">
        <p:scale>
          <a:sx n="108" d="100"/>
          <a:sy n="108" d="100"/>
        </p:scale>
        <p:origin x="660" y="126"/>
      </p:cViewPr>
      <p:guideLst>
        <p:guide orient="horz" pos="2160"/>
        <p:guide pos="3816"/>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1" d="100"/>
          <a:sy n="141" d="100"/>
        </p:scale>
        <p:origin x="2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Engle" userId="d477c881-58e6-4b9a-b516-9b60ba179535" providerId="ADAL" clId="{57189B1E-CB3B-43B3-864D-F5078CB1E5F0}"/>
    <pc:docChg chg="delSld">
      <pc:chgData name="Danielle Engle" userId="d477c881-58e6-4b9a-b516-9b60ba179535" providerId="ADAL" clId="{57189B1E-CB3B-43B3-864D-F5078CB1E5F0}" dt="2022-09-15T15:05:04.780" v="5" actId="47"/>
      <pc:docMkLst>
        <pc:docMk/>
      </pc:docMkLst>
      <pc:sldChg chg="del">
        <pc:chgData name="Danielle Engle" userId="d477c881-58e6-4b9a-b516-9b60ba179535" providerId="ADAL" clId="{57189B1E-CB3B-43B3-864D-F5078CB1E5F0}" dt="2022-09-15T15:04:39.058" v="0" actId="47"/>
        <pc:sldMkLst>
          <pc:docMk/>
          <pc:sldMk cId="528459351" sldId="267"/>
        </pc:sldMkLst>
      </pc:sldChg>
      <pc:sldChg chg="del">
        <pc:chgData name="Danielle Engle" userId="d477c881-58e6-4b9a-b516-9b60ba179535" providerId="ADAL" clId="{57189B1E-CB3B-43B3-864D-F5078CB1E5F0}" dt="2022-09-15T15:04:56.757" v="1" actId="47"/>
        <pc:sldMkLst>
          <pc:docMk/>
          <pc:sldMk cId="3853442916" sldId="312"/>
        </pc:sldMkLst>
      </pc:sldChg>
      <pc:sldChg chg="del">
        <pc:chgData name="Danielle Engle" userId="d477c881-58e6-4b9a-b516-9b60ba179535" providerId="ADAL" clId="{57189B1E-CB3B-43B3-864D-F5078CB1E5F0}" dt="2022-09-15T15:05:04.780" v="5" actId="47"/>
        <pc:sldMkLst>
          <pc:docMk/>
          <pc:sldMk cId="1067109793" sldId="313"/>
        </pc:sldMkLst>
      </pc:sldChg>
      <pc:sldChg chg="del">
        <pc:chgData name="Danielle Engle" userId="d477c881-58e6-4b9a-b516-9b60ba179535" providerId="ADAL" clId="{57189B1E-CB3B-43B3-864D-F5078CB1E5F0}" dt="2022-09-15T15:05:03.830" v="4" actId="47"/>
        <pc:sldMkLst>
          <pc:docMk/>
          <pc:sldMk cId="312095188" sldId="314"/>
        </pc:sldMkLst>
      </pc:sldChg>
      <pc:sldChg chg="del">
        <pc:chgData name="Danielle Engle" userId="d477c881-58e6-4b9a-b516-9b60ba179535" providerId="ADAL" clId="{57189B1E-CB3B-43B3-864D-F5078CB1E5F0}" dt="2022-09-15T15:05:02.559" v="3" actId="47"/>
        <pc:sldMkLst>
          <pc:docMk/>
          <pc:sldMk cId="2763880070" sldId="315"/>
        </pc:sldMkLst>
      </pc:sldChg>
      <pc:sldChg chg="del">
        <pc:chgData name="Danielle Engle" userId="d477c881-58e6-4b9a-b516-9b60ba179535" providerId="ADAL" clId="{57189B1E-CB3B-43B3-864D-F5078CB1E5F0}" dt="2022-09-15T15:04:57.062" v="2" actId="47"/>
        <pc:sldMkLst>
          <pc:docMk/>
          <pc:sldMk cId="2211754461" sldId="3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52521-64AA-D341-ACCA-52B306668C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32463E-17F0-8244-B46E-6B1D809292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9D8CAE-6E11-A146-9301-C05EBD93D922}" type="datetimeFigureOut">
              <a:rPr lang="en-US" smtClean="0"/>
              <a:t>9/15/2022</a:t>
            </a:fld>
            <a:endParaRPr lang="en-US"/>
          </a:p>
        </p:txBody>
      </p:sp>
      <p:sp>
        <p:nvSpPr>
          <p:cNvPr id="4" name="Footer Placeholder 3">
            <a:extLst>
              <a:ext uri="{FF2B5EF4-FFF2-40B4-BE49-F238E27FC236}">
                <a16:creationId xmlns:a16="http://schemas.microsoft.com/office/drawing/2014/main" id="{C25961F6-924F-4B4E-98F8-40925B463A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DCF8C-6044-0147-B468-90019A46D2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91FCAE-D8B5-B948-AA3E-97DC603BD367}" type="slidenum">
              <a:rPr lang="en-US" smtClean="0"/>
              <a:t>‹#›</a:t>
            </a:fld>
            <a:endParaRPr lang="en-US"/>
          </a:p>
        </p:txBody>
      </p:sp>
    </p:spTree>
    <p:extLst>
      <p:ext uri="{BB962C8B-B14F-4D97-AF65-F5344CB8AC3E}">
        <p14:creationId xmlns:p14="http://schemas.microsoft.com/office/powerpoint/2010/main" val="405274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AB4BA-56C6-D344-AEFA-330EC21E79DD}"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0FAA7-0843-1F48-8F39-012B2EA9874C}" type="slidenum">
              <a:rPr lang="en-US" smtClean="0"/>
              <a:t>‹#›</a:t>
            </a:fld>
            <a:endParaRPr lang="en-US"/>
          </a:p>
        </p:txBody>
      </p:sp>
    </p:spTree>
    <p:extLst>
      <p:ext uri="{BB962C8B-B14F-4D97-AF65-F5344CB8AC3E}">
        <p14:creationId xmlns:p14="http://schemas.microsoft.com/office/powerpoint/2010/main" val="386054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70FAA7-0843-1F48-8F39-012B2EA9874C}" type="slidenum">
              <a:rPr lang="en-US" smtClean="0"/>
              <a:t>3</a:t>
            </a:fld>
            <a:endParaRPr lang="en-US"/>
          </a:p>
        </p:txBody>
      </p:sp>
    </p:spTree>
    <p:extLst>
      <p:ext uri="{BB962C8B-B14F-4D97-AF65-F5344CB8AC3E}">
        <p14:creationId xmlns:p14="http://schemas.microsoft.com/office/powerpoint/2010/main" val="30273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0FAA7-0843-1F48-8F39-012B2EA987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8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0FAA7-0843-1F48-8F39-012B2EA987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01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8.emf"/><Relationship Id="rId7" Type="http://schemas.openxmlformats.org/officeDocument/2006/relationships/image" Target="../media/image8.emf"/><Relationship Id="rId2"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31.emf"/><Relationship Id="rId11" Type="http://schemas.openxmlformats.org/officeDocument/2006/relationships/image" Target="../media/image1.emf"/><Relationship Id="rId5" Type="http://schemas.openxmlformats.org/officeDocument/2006/relationships/image" Target="../media/image30.emf"/><Relationship Id="rId10" Type="http://schemas.openxmlformats.org/officeDocument/2006/relationships/image" Target="../media/image34.emf"/><Relationship Id="rId4" Type="http://schemas.openxmlformats.org/officeDocument/2006/relationships/image" Target="../media/image29.emf"/><Relationship Id="rId9" Type="http://schemas.openxmlformats.org/officeDocument/2006/relationships/image" Target="../media/image3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41.jpeg"/><Relationship Id="rId4" Type="http://schemas.openxmlformats.org/officeDocument/2006/relationships/image" Target="../media/image3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48.emf"/><Relationship Id="rId4" Type="http://schemas.openxmlformats.org/officeDocument/2006/relationships/image" Target="../media/image4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9.emf"/><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53.jpeg"/><Relationship Id="rId5" Type="http://schemas.openxmlformats.org/officeDocument/2006/relationships/image" Target="../media/image8.emf"/><Relationship Id="rId4" Type="http://schemas.openxmlformats.org/officeDocument/2006/relationships/image" Target="../media/image5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Master" Target="../slideMasters/slideMaster2.xml"/><Relationship Id="rId6" Type="http://schemas.openxmlformats.org/officeDocument/2006/relationships/image" Target="../media/image8.emf"/><Relationship Id="rId5" Type="http://schemas.openxmlformats.org/officeDocument/2006/relationships/image" Target="../media/image57.png"/><Relationship Id="rId4" Type="http://schemas.openxmlformats.org/officeDocument/2006/relationships/image" Target="../media/image1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57.png"/><Relationship Id="rId4" Type="http://schemas.openxmlformats.org/officeDocument/2006/relationships/image" Target="../media/image14.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5" Type="http://schemas.openxmlformats.org/officeDocument/2006/relationships/image" Target="../media/image57.png"/><Relationship Id="rId4" Type="http://schemas.openxmlformats.org/officeDocument/2006/relationships/image" Target="../media/image6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5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8.emf"/><Relationship Id="rId7" Type="http://schemas.openxmlformats.org/officeDocument/2006/relationships/image" Target="../media/image8.emf"/><Relationship Id="rId2" Type="http://schemas.openxmlformats.org/officeDocument/2006/relationships/image" Target="../media/image27.emf"/><Relationship Id="rId1" Type="http://schemas.openxmlformats.org/officeDocument/2006/relationships/slideMaster" Target="../slideMasters/slideMaster2.xml"/><Relationship Id="rId6" Type="http://schemas.openxmlformats.org/officeDocument/2006/relationships/image" Target="../media/image31.emf"/><Relationship Id="rId11" Type="http://schemas.openxmlformats.org/officeDocument/2006/relationships/image" Target="../media/image57.png"/><Relationship Id="rId5" Type="http://schemas.openxmlformats.org/officeDocument/2006/relationships/image" Target="../media/image30.emf"/><Relationship Id="rId10" Type="http://schemas.openxmlformats.org/officeDocument/2006/relationships/image" Target="../media/image34.emf"/><Relationship Id="rId4" Type="http://schemas.openxmlformats.org/officeDocument/2006/relationships/image" Target="../media/image29.emf"/><Relationship Id="rId9" Type="http://schemas.openxmlformats.org/officeDocument/2006/relationships/image" Target="../media/image3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2.jp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41.jpeg"/><Relationship Id="rId4" Type="http://schemas.openxmlformats.org/officeDocument/2006/relationships/image" Target="../media/image38.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Master" Target="../slideMasters/slideMaster2.xml"/><Relationship Id="rId4" Type="http://schemas.openxmlformats.org/officeDocument/2006/relationships/image" Target="../media/image4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Master" Target="../slideMasters/slideMaster2.xml"/><Relationship Id="rId6" Type="http://schemas.openxmlformats.org/officeDocument/2006/relationships/image" Target="../media/image57.png"/><Relationship Id="rId5" Type="http://schemas.openxmlformats.org/officeDocument/2006/relationships/image" Target="../media/image48.emf"/><Relationship Id="rId4" Type="http://schemas.openxmlformats.org/officeDocument/2006/relationships/image" Target="../media/image4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9.emf"/><Relationship Id="rId1" Type="http://schemas.openxmlformats.org/officeDocument/2006/relationships/slideMaster" Target="../slideMasters/slideMaster2.xml"/><Relationship Id="rId4" Type="http://schemas.openxmlformats.org/officeDocument/2006/relationships/image" Target="../media/image50.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7.png"/><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53.jpeg"/><Relationship Id="rId5" Type="http://schemas.openxmlformats.org/officeDocument/2006/relationships/image" Target="../media/image8.emf"/><Relationship Id="rId4" Type="http://schemas.openxmlformats.org/officeDocument/2006/relationships/image" Target="../media/image52.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63.emf"/><Relationship Id="rId4" Type="http://schemas.openxmlformats.org/officeDocument/2006/relationships/image" Target="../media/image6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Master" Target="../slideMasters/slideMaster3.xml"/><Relationship Id="rId6" Type="http://schemas.openxmlformats.org/officeDocument/2006/relationships/image" Target="../media/image8.emf"/><Relationship Id="rId5" Type="http://schemas.openxmlformats.org/officeDocument/2006/relationships/image" Target="../media/image57.png"/><Relationship Id="rId4" Type="http://schemas.openxmlformats.org/officeDocument/2006/relationships/image" Target="../media/image16.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57.png"/><Relationship Id="rId4" Type="http://schemas.openxmlformats.org/officeDocument/2006/relationships/image" Target="../media/image14.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3.xml"/><Relationship Id="rId5" Type="http://schemas.openxmlformats.org/officeDocument/2006/relationships/image" Target="../media/image57.png"/><Relationship Id="rId4" Type="http://schemas.openxmlformats.org/officeDocument/2006/relationships/image" Target="../media/image6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1.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57.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8.emf"/><Relationship Id="rId7" Type="http://schemas.openxmlformats.org/officeDocument/2006/relationships/image" Target="../media/image8.emf"/><Relationship Id="rId2" Type="http://schemas.openxmlformats.org/officeDocument/2006/relationships/image" Target="../media/image27.emf"/><Relationship Id="rId1" Type="http://schemas.openxmlformats.org/officeDocument/2006/relationships/slideMaster" Target="../slideMasters/slideMaster3.xml"/><Relationship Id="rId6" Type="http://schemas.openxmlformats.org/officeDocument/2006/relationships/image" Target="../media/image31.emf"/><Relationship Id="rId11" Type="http://schemas.openxmlformats.org/officeDocument/2006/relationships/image" Target="../media/image57.png"/><Relationship Id="rId5" Type="http://schemas.openxmlformats.org/officeDocument/2006/relationships/image" Target="../media/image30.emf"/><Relationship Id="rId10" Type="http://schemas.openxmlformats.org/officeDocument/2006/relationships/image" Target="../media/image34.emf"/><Relationship Id="rId4" Type="http://schemas.openxmlformats.org/officeDocument/2006/relationships/image" Target="../media/image29.emf"/><Relationship Id="rId9" Type="http://schemas.openxmlformats.org/officeDocument/2006/relationships/image" Target="../media/image33.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3.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2.jpg"/><Relationship Id="rId1" Type="http://schemas.openxmlformats.org/officeDocument/2006/relationships/slideMaster" Target="../slideMasters/slideMaster3.xml"/><Relationship Id="rId6" Type="http://schemas.openxmlformats.org/officeDocument/2006/relationships/image" Target="../media/image1.emf"/><Relationship Id="rId5" Type="http://schemas.openxmlformats.org/officeDocument/2006/relationships/image" Target="../media/image41.jpeg"/><Relationship Id="rId4" Type="http://schemas.openxmlformats.org/officeDocument/2006/relationships/image" Target="../media/image38.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Master" Target="../slideMasters/slideMaster3.xml"/><Relationship Id="rId4" Type="http://schemas.openxmlformats.org/officeDocument/2006/relationships/image" Target="../media/image44.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Master" Target="../slideMasters/slideMaster3.xml"/><Relationship Id="rId6" Type="http://schemas.openxmlformats.org/officeDocument/2006/relationships/image" Target="../media/image57.png"/><Relationship Id="rId5" Type="http://schemas.openxmlformats.org/officeDocument/2006/relationships/image" Target="../media/image48.emf"/><Relationship Id="rId4" Type="http://schemas.openxmlformats.org/officeDocument/2006/relationships/image" Target="../media/image47.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9.emf"/><Relationship Id="rId1" Type="http://schemas.openxmlformats.org/officeDocument/2006/relationships/slideMaster" Target="../slideMasters/slideMaster3.xml"/><Relationship Id="rId4" Type="http://schemas.openxmlformats.org/officeDocument/2006/relationships/image" Target="../media/image50.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7.png"/><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53.jpeg"/><Relationship Id="rId5" Type="http://schemas.openxmlformats.org/officeDocument/2006/relationships/image" Target="../media/image8.emf"/><Relationship Id="rId4" Type="http://schemas.openxmlformats.org/officeDocument/2006/relationships/image" Target="../media/image52.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6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14.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emf"/><Relationship Id="rId1" Type="http://schemas.openxmlformats.org/officeDocument/2006/relationships/slideMaster" Target="../slideMasters/slideMaster3.xml"/><Relationship Id="rId5" Type="http://schemas.openxmlformats.org/officeDocument/2006/relationships/image" Target="../media/image63.emf"/><Relationship Id="rId4" Type="http://schemas.openxmlformats.org/officeDocument/2006/relationships/image" Target="../media/image6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4.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17.jpe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4.xml"/><Relationship Id="rId5" Type="http://schemas.openxmlformats.org/officeDocument/2006/relationships/image" Target="../media/image1.emf"/><Relationship Id="rId4" Type="http://schemas.openxmlformats.org/officeDocument/2006/relationships/image" Target="../media/image14.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4.xml"/><Relationship Id="rId5" Type="http://schemas.openxmlformats.org/officeDocument/2006/relationships/image" Target="../media/image1.emf"/><Relationship Id="rId4" Type="http://schemas.openxmlformats.org/officeDocument/2006/relationships/image" Target="../media/image17.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4.xml"/><Relationship Id="rId6" Type="http://schemas.openxmlformats.org/officeDocument/2006/relationships/image" Target="../media/image1.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8.emf"/><Relationship Id="rId7" Type="http://schemas.openxmlformats.org/officeDocument/2006/relationships/image" Target="../media/image8.emf"/><Relationship Id="rId2" Type="http://schemas.openxmlformats.org/officeDocument/2006/relationships/image" Target="../media/image27.emf"/><Relationship Id="rId1" Type="http://schemas.openxmlformats.org/officeDocument/2006/relationships/slideMaster" Target="../slideMasters/slideMaster4.xml"/><Relationship Id="rId6" Type="http://schemas.openxmlformats.org/officeDocument/2006/relationships/image" Target="../media/image31.emf"/><Relationship Id="rId11" Type="http://schemas.openxmlformats.org/officeDocument/2006/relationships/image" Target="../media/image1.emf"/><Relationship Id="rId5" Type="http://schemas.openxmlformats.org/officeDocument/2006/relationships/image" Target="../media/image30.emf"/><Relationship Id="rId10" Type="http://schemas.openxmlformats.org/officeDocument/2006/relationships/image" Target="../media/image34.emf"/><Relationship Id="rId4" Type="http://schemas.openxmlformats.org/officeDocument/2006/relationships/image" Target="../media/image29.emf"/><Relationship Id="rId9" Type="http://schemas.openxmlformats.org/officeDocument/2006/relationships/image" Target="../media/image33.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2.jpg"/><Relationship Id="rId1" Type="http://schemas.openxmlformats.org/officeDocument/2006/relationships/slideMaster" Target="../slideMasters/slideMaster4.xml"/><Relationship Id="rId6" Type="http://schemas.openxmlformats.org/officeDocument/2006/relationships/image" Target="../media/image1.emf"/><Relationship Id="rId5" Type="http://schemas.openxmlformats.org/officeDocument/2006/relationships/image" Target="../media/image41.jpeg"/><Relationship Id="rId4" Type="http://schemas.openxmlformats.org/officeDocument/2006/relationships/image" Target="../media/image38.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Master" Target="../slideMasters/slideMaster4.xml"/><Relationship Id="rId5" Type="http://schemas.openxmlformats.org/officeDocument/2006/relationships/image" Target="../media/image1.emf"/><Relationship Id="rId4" Type="http://schemas.openxmlformats.org/officeDocument/2006/relationships/image" Target="../media/image4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Master" Target="../slideMasters/slideMaster4.xml"/><Relationship Id="rId6" Type="http://schemas.openxmlformats.org/officeDocument/2006/relationships/image" Target="../media/image1.emf"/><Relationship Id="rId5" Type="http://schemas.openxmlformats.org/officeDocument/2006/relationships/image" Target="../media/image48.emf"/><Relationship Id="rId4" Type="http://schemas.openxmlformats.org/officeDocument/2006/relationships/image" Target="../media/image47.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9.emf"/><Relationship Id="rId1" Type="http://schemas.openxmlformats.org/officeDocument/2006/relationships/slideMaster" Target="../slideMasters/slideMaster4.xml"/><Relationship Id="rId4" Type="http://schemas.openxmlformats.org/officeDocument/2006/relationships/image" Target="../media/image50.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1.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4.xml"/><Relationship Id="rId6" Type="http://schemas.openxmlformats.org/officeDocument/2006/relationships/image" Target="../media/image53.jpeg"/><Relationship Id="rId5" Type="http://schemas.openxmlformats.org/officeDocument/2006/relationships/image" Target="../media/image8.emf"/><Relationship Id="rId4" Type="http://schemas.openxmlformats.org/officeDocument/2006/relationships/image" Target="../media/image52.jpe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emf"/><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40E51-0DEE-BA47-A7E7-039D5583415B}"/>
              </a:ext>
            </a:extLst>
          </p:cNvPr>
          <p:cNvPicPr>
            <a:picLocks noChangeAspect="1"/>
          </p:cNvPicPr>
          <p:nvPr userDrawn="1"/>
        </p:nvPicPr>
        <p:blipFill>
          <a:blip r:embed="rId2"/>
          <a:stretch>
            <a:fillRect/>
          </a:stretch>
        </p:blipFill>
        <p:spPr>
          <a:xfrm>
            <a:off x="2597764" y="2672081"/>
            <a:ext cx="6996471" cy="1329908"/>
          </a:xfrm>
          <a:prstGeom prst="rect">
            <a:avLst/>
          </a:prstGeom>
        </p:spPr>
      </p:pic>
    </p:spTree>
    <p:extLst>
      <p:ext uri="{BB962C8B-B14F-4D97-AF65-F5344CB8AC3E}">
        <p14:creationId xmlns:p14="http://schemas.microsoft.com/office/powerpoint/2010/main" val="105181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5583394" y="1191035"/>
            <a:ext cx="7923306" cy="1325563"/>
          </a:xfrm>
        </p:spPr>
        <p:txBody>
          <a:bodyPr/>
          <a:lstStyle>
            <a:lvl1pPr>
              <a:defRPr/>
            </a:lvl1pPr>
          </a:lstStyle>
          <a:p>
            <a:r>
              <a:rPr lang="en-US" dirty="0"/>
              <a:t>Where we’re going</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5583394" y="2978391"/>
            <a:ext cx="5235402" cy="988875"/>
          </a:xfrm>
          <a:prstGeom prst="rect">
            <a:avLst/>
          </a:prstGeom>
        </p:spPr>
        <p:txBody>
          <a:bodyPr vert="horz" lIns="91440" tIns="45720" rIns="91440" bIns="45720" rtlCol="0">
            <a:normAutofit/>
          </a:bodyPr>
          <a:lstStyle>
            <a:lvl1pPr marL="285750" indent="-285750">
              <a:lnSpc>
                <a:spcPct val="140000"/>
              </a:lnSpc>
              <a:buFont typeface="Arial" panose="020B0604020202020204" pitchFamily="34" charset="0"/>
              <a:buChar char="•"/>
              <a:defRPr/>
            </a:lvl1pPr>
            <a:lvl2pPr marL="244475" indent="0">
              <a:buNone/>
              <a:defRPr/>
            </a:lvl2pPr>
          </a:lstStyle>
          <a:p>
            <a:pPr lvl="0"/>
            <a:r>
              <a:rPr lang="en-US" dirty="0"/>
              <a:t>Date of Trip DD-DD Month</a:t>
            </a:r>
          </a:p>
          <a:p>
            <a:pPr lvl="0"/>
            <a:r>
              <a:rPr lang="en-US" dirty="0"/>
              <a:t>Length of trip in days</a:t>
            </a:r>
          </a:p>
          <a:p>
            <a:pPr lvl="1"/>
            <a:r>
              <a:rPr lang="en-US" dirty="0"/>
              <a:t>Type a brief overview of the location you want to visit and how it is relevant to the lessons/curriculum your students will be learning about.</a:t>
            </a:r>
          </a:p>
        </p:txBody>
      </p:sp>
      <p:sp>
        <p:nvSpPr>
          <p:cNvPr id="15" name="TextBox 14">
            <a:extLst>
              <a:ext uri="{FF2B5EF4-FFF2-40B4-BE49-F238E27FC236}">
                <a16:creationId xmlns:a16="http://schemas.microsoft.com/office/drawing/2014/main" id="{4748F535-ADA1-AA48-B819-56CCD5300B84}"/>
              </a:ext>
            </a:extLst>
          </p:cNvPr>
          <p:cNvSpPr txBox="1"/>
          <p:nvPr userDrawn="1"/>
        </p:nvSpPr>
        <p:spPr>
          <a:xfrm>
            <a:off x="5583394" y="2147266"/>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And why…</a:t>
            </a:r>
            <a:endParaRPr lang="en-US" dirty="0">
              <a:solidFill>
                <a:srgbClr val="364B8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488B7DB0-99D1-C647-988F-92E689B2875F}"/>
              </a:ext>
            </a:extLst>
          </p:cNvPr>
          <p:cNvSpPr>
            <a:spLocks noGrp="1"/>
          </p:cNvSpPr>
          <p:nvPr>
            <p:ph type="pic" sz="quarter" idx="14"/>
          </p:nvPr>
        </p:nvSpPr>
        <p:spPr>
          <a:xfrm>
            <a:off x="695128" y="2358090"/>
            <a:ext cx="3428513" cy="3428513"/>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CF785CE3-66E8-324B-99DE-EEA898D41F6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271807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Video slide title</a:t>
            </a:r>
          </a:p>
        </p:txBody>
      </p:sp>
    </p:spTree>
    <p:extLst>
      <p:ext uri="{BB962C8B-B14F-4D97-AF65-F5344CB8AC3E}">
        <p14:creationId xmlns:p14="http://schemas.microsoft.com/office/powerpoint/2010/main" val="381039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782406-16CB-4846-99C0-E549A5081052}"/>
              </a:ext>
            </a:extLst>
          </p:cNvPr>
          <p:cNvSpPr>
            <a:spLocks noGrp="1"/>
          </p:cNvSpPr>
          <p:nvPr>
            <p:ph type="pic" sz="quarter" idx="10"/>
          </p:nvPr>
        </p:nvSpPr>
        <p:spPr>
          <a:xfrm>
            <a:off x="6096000" y="0"/>
            <a:ext cx="6096000" cy="3429000"/>
          </a:xfr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0" name="Picture Placeholder 9">
            <a:extLst>
              <a:ext uri="{FF2B5EF4-FFF2-40B4-BE49-F238E27FC236}">
                <a16:creationId xmlns:a16="http://schemas.microsoft.com/office/drawing/2014/main" id="{5615F743-939A-9C48-9C25-9A0977F57886}"/>
              </a:ext>
            </a:extLst>
          </p:cNvPr>
          <p:cNvSpPr>
            <a:spLocks noGrp="1"/>
          </p:cNvSpPr>
          <p:nvPr>
            <p:ph type="pic" sz="quarter" idx="11"/>
          </p:nvPr>
        </p:nvSpPr>
        <p:spPr>
          <a:xfrm>
            <a:off x="6096000" y="3429000"/>
            <a:ext cx="6096000" cy="3429000"/>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 Placeholder 2">
            <a:extLst>
              <a:ext uri="{FF2B5EF4-FFF2-40B4-BE49-F238E27FC236}">
                <a16:creationId xmlns:a16="http://schemas.microsoft.com/office/drawing/2014/main" id="{25A3EA15-8496-D14D-A439-EFEA7BD141B0}"/>
              </a:ext>
            </a:extLst>
          </p:cNvPr>
          <p:cNvSpPr>
            <a:spLocks noGrp="1"/>
          </p:cNvSpPr>
          <p:nvPr>
            <p:ph idx="1" hasCustomPrompt="1"/>
          </p:nvPr>
        </p:nvSpPr>
        <p:spPr>
          <a:xfrm>
            <a:off x="568187" y="1562154"/>
            <a:ext cx="539866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DD371D13-202A-3544-8049-9AAF4CB9E4B3}"/>
              </a:ext>
            </a:extLst>
          </p:cNvPr>
          <p:cNvSpPr>
            <a:spLocks noGrp="1"/>
          </p:cNvSpPr>
          <p:nvPr>
            <p:ph type="title" hasCustomPrompt="1"/>
          </p:nvPr>
        </p:nvSpPr>
        <p:spPr>
          <a:xfrm>
            <a:off x="279400" y="365125"/>
            <a:ext cx="5816600" cy="1325563"/>
          </a:xfrm>
        </p:spPr>
        <p:txBody>
          <a:bodyPr/>
          <a:lstStyle>
            <a:lvl1pPr>
              <a:defRPr/>
            </a:lvl1pPr>
          </a:lstStyle>
          <a:p>
            <a:r>
              <a:rPr lang="en-US" dirty="0"/>
              <a:t>Tour Itinerary</a:t>
            </a:r>
          </a:p>
        </p:txBody>
      </p:sp>
      <p:pic>
        <p:nvPicPr>
          <p:cNvPr id="7" name="Picture 6">
            <a:extLst>
              <a:ext uri="{FF2B5EF4-FFF2-40B4-BE49-F238E27FC236}">
                <a16:creationId xmlns:a16="http://schemas.microsoft.com/office/drawing/2014/main" id="{A2C7F020-FE2F-0345-A03C-E1A018ABE6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35953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 presetClass="entr" presetSubtype="0" fill="hold" nodeType="after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4" cy="704088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01B0A20-1B0F-194A-BFF3-E33A92E0A3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26630" y="5387497"/>
            <a:ext cx="550381" cy="550381"/>
          </a:xfrm>
          <a:prstGeom prst="rect">
            <a:avLst/>
          </a:prstGeom>
        </p:spPr>
      </p:pic>
      <p:pic>
        <p:nvPicPr>
          <p:cNvPr id="37" name="Picture 36">
            <a:extLst>
              <a:ext uri="{FF2B5EF4-FFF2-40B4-BE49-F238E27FC236}">
                <a16:creationId xmlns:a16="http://schemas.microsoft.com/office/drawing/2014/main" id="{A4E7C33D-7B7A-6546-AF4C-EA0099B1DC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26631" y="3772141"/>
            <a:ext cx="550380" cy="550380"/>
          </a:xfrm>
          <a:prstGeom prst="rect">
            <a:avLst/>
          </a:prstGeom>
        </p:spPr>
      </p:pic>
      <p:pic>
        <p:nvPicPr>
          <p:cNvPr id="29" name="Picture 28">
            <a:extLst>
              <a:ext uri="{FF2B5EF4-FFF2-40B4-BE49-F238E27FC236}">
                <a16:creationId xmlns:a16="http://schemas.microsoft.com/office/drawing/2014/main" id="{9C20005E-A370-D74A-8B70-5B246EF7EBA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3" y="4589918"/>
            <a:ext cx="546449" cy="546449"/>
          </a:xfrm>
          <a:prstGeom prst="rect">
            <a:avLst/>
          </a:prstGeom>
        </p:spPr>
      </p:pic>
      <p:pic>
        <p:nvPicPr>
          <p:cNvPr id="27" name="Picture 26">
            <a:extLst>
              <a:ext uri="{FF2B5EF4-FFF2-40B4-BE49-F238E27FC236}">
                <a16:creationId xmlns:a16="http://schemas.microsoft.com/office/drawing/2014/main" id="{2FFBBCBF-04BC-084A-9E9B-152B822BD9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9873" y="3784588"/>
            <a:ext cx="550380" cy="550380"/>
          </a:xfrm>
          <a:prstGeom prst="rect">
            <a:avLst/>
          </a:prstGeom>
        </p:spPr>
      </p:pic>
      <p:pic>
        <p:nvPicPr>
          <p:cNvPr id="6" name="Picture 5">
            <a:extLst>
              <a:ext uri="{FF2B5EF4-FFF2-40B4-BE49-F238E27FC236}">
                <a16:creationId xmlns:a16="http://schemas.microsoft.com/office/drawing/2014/main" id="{C3BB736F-709E-D449-B924-62B3CC31D4B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9873" y="2185399"/>
            <a:ext cx="540909" cy="540909"/>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What’s included</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Almost everything!</a:t>
            </a:r>
            <a:endParaRPr lang="en-US"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p:nvPr>
        </p:nvSpPr>
        <p:spPr>
          <a:xfrm>
            <a:off x="1313524" y="227278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7" name="Text Placeholder 2">
            <a:extLst>
              <a:ext uri="{FF2B5EF4-FFF2-40B4-BE49-F238E27FC236}">
                <a16:creationId xmlns:a16="http://schemas.microsoft.com/office/drawing/2014/main" id="{E1447E04-D263-7441-84F2-F899F9663041}"/>
              </a:ext>
            </a:extLst>
          </p:cNvPr>
          <p:cNvSpPr>
            <a:spLocks noGrp="1"/>
          </p:cNvSpPr>
          <p:nvPr>
            <p:ph idx="12"/>
          </p:nvPr>
        </p:nvSpPr>
        <p:spPr>
          <a:xfrm>
            <a:off x="1313524" y="3073949"/>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8" name="Text Placeholder 2">
            <a:extLst>
              <a:ext uri="{FF2B5EF4-FFF2-40B4-BE49-F238E27FC236}">
                <a16:creationId xmlns:a16="http://schemas.microsoft.com/office/drawing/2014/main" id="{401940E7-9B4C-2749-911D-57AE9AB13790}"/>
              </a:ext>
            </a:extLst>
          </p:cNvPr>
          <p:cNvSpPr>
            <a:spLocks noGrp="1"/>
          </p:cNvSpPr>
          <p:nvPr>
            <p:ph idx="13"/>
          </p:nvPr>
        </p:nvSpPr>
        <p:spPr>
          <a:xfrm>
            <a:off x="1313524" y="3875112"/>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0" name="Text Placeholder 2">
            <a:extLst>
              <a:ext uri="{FF2B5EF4-FFF2-40B4-BE49-F238E27FC236}">
                <a16:creationId xmlns:a16="http://schemas.microsoft.com/office/drawing/2014/main" id="{C7D6E584-858D-994B-9946-101860CDE3CC}"/>
              </a:ext>
            </a:extLst>
          </p:cNvPr>
          <p:cNvSpPr>
            <a:spLocks noGrp="1"/>
          </p:cNvSpPr>
          <p:nvPr>
            <p:ph idx="14"/>
          </p:nvPr>
        </p:nvSpPr>
        <p:spPr>
          <a:xfrm>
            <a:off x="1313524" y="4676275"/>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B7E291B4-7D6C-FE44-AD98-DE183B1D3B79}"/>
              </a:ext>
            </a:extLst>
          </p:cNvPr>
          <p:cNvSpPr>
            <a:spLocks noGrp="1"/>
          </p:cNvSpPr>
          <p:nvPr>
            <p:ph idx="15"/>
          </p:nvPr>
        </p:nvSpPr>
        <p:spPr>
          <a:xfrm>
            <a:off x="1313524" y="547743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p:nvPr>
        </p:nvSpPr>
        <p:spPr>
          <a:xfrm>
            <a:off x="7055956" y="227278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3" name="Text Placeholder 2">
            <a:extLst>
              <a:ext uri="{FF2B5EF4-FFF2-40B4-BE49-F238E27FC236}">
                <a16:creationId xmlns:a16="http://schemas.microsoft.com/office/drawing/2014/main" id="{498BD84D-6294-0E45-923A-1AE107C15277}"/>
              </a:ext>
            </a:extLst>
          </p:cNvPr>
          <p:cNvSpPr>
            <a:spLocks noGrp="1"/>
          </p:cNvSpPr>
          <p:nvPr>
            <p:ph idx="17"/>
          </p:nvPr>
        </p:nvSpPr>
        <p:spPr>
          <a:xfrm>
            <a:off x="7055956" y="306772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4" name="Text Placeholder 2">
            <a:extLst>
              <a:ext uri="{FF2B5EF4-FFF2-40B4-BE49-F238E27FC236}">
                <a16:creationId xmlns:a16="http://schemas.microsoft.com/office/drawing/2014/main" id="{6C0B6342-2725-F143-821D-4A13B6D74B61}"/>
              </a:ext>
            </a:extLst>
          </p:cNvPr>
          <p:cNvSpPr>
            <a:spLocks noGrp="1"/>
          </p:cNvSpPr>
          <p:nvPr>
            <p:ph idx="18"/>
          </p:nvPr>
        </p:nvSpPr>
        <p:spPr>
          <a:xfrm>
            <a:off x="7055956" y="386266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5" name="Text Placeholder 2">
            <a:extLst>
              <a:ext uri="{FF2B5EF4-FFF2-40B4-BE49-F238E27FC236}">
                <a16:creationId xmlns:a16="http://schemas.microsoft.com/office/drawing/2014/main" id="{FAD749AF-FABB-DF4F-B72E-407E867361FF}"/>
              </a:ext>
            </a:extLst>
          </p:cNvPr>
          <p:cNvSpPr>
            <a:spLocks noGrp="1"/>
          </p:cNvSpPr>
          <p:nvPr>
            <p:ph idx="19"/>
          </p:nvPr>
        </p:nvSpPr>
        <p:spPr>
          <a:xfrm>
            <a:off x="7055956" y="4682496"/>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6" name="Text Placeholder 2">
            <a:extLst>
              <a:ext uri="{FF2B5EF4-FFF2-40B4-BE49-F238E27FC236}">
                <a16:creationId xmlns:a16="http://schemas.microsoft.com/office/drawing/2014/main" id="{DBCD6690-8909-2147-ACE0-512D3292E333}"/>
              </a:ext>
            </a:extLst>
          </p:cNvPr>
          <p:cNvSpPr>
            <a:spLocks noGrp="1"/>
          </p:cNvSpPr>
          <p:nvPr>
            <p:ph idx="20"/>
          </p:nvPr>
        </p:nvSpPr>
        <p:spPr>
          <a:xfrm>
            <a:off x="7055956" y="5477436"/>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7"/>
          <a:stretch>
            <a:fillRect/>
          </a:stretch>
        </p:blipFill>
        <p:spPr>
          <a:xfrm rot="743178">
            <a:off x="7272020" y="-93167"/>
            <a:ext cx="5397046" cy="1542013"/>
          </a:xfrm>
          <a:prstGeom prst="rect">
            <a:avLst/>
          </a:prstGeom>
        </p:spPr>
      </p:pic>
      <p:pic>
        <p:nvPicPr>
          <p:cNvPr id="28" name="Picture 27">
            <a:extLst>
              <a:ext uri="{FF2B5EF4-FFF2-40B4-BE49-F238E27FC236}">
                <a16:creationId xmlns:a16="http://schemas.microsoft.com/office/drawing/2014/main" id="{B94E2D07-5BB6-584D-9EA1-81CD052A1C8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9873" y="2958251"/>
            <a:ext cx="550380" cy="550380"/>
          </a:xfrm>
          <a:prstGeom prst="rect">
            <a:avLst/>
          </a:prstGeom>
        </p:spPr>
      </p:pic>
      <p:pic>
        <p:nvPicPr>
          <p:cNvPr id="33" name="Picture 32">
            <a:extLst>
              <a:ext uri="{FF2B5EF4-FFF2-40B4-BE49-F238E27FC236}">
                <a16:creationId xmlns:a16="http://schemas.microsoft.com/office/drawing/2014/main" id="{71C77181-89A1-764C-975D-74E35250DC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3" y="5391429"/>
            <a:ext cx="546449" cy="546449"/>
          </a:xfrm>
          <a:prstGeom prst="rect">
            <a:avLst/>
          </a:prstGeom>
        </p:spPr>
      </p:pic>
      <p:pic>
        <p:nvPicPr>
          <p:cNvPr id="35" name="Picture 34">
            <a:extLst>
              <a:ext uri="{FF2B5EF4-FFF2-40B4-BE49-F238E27FC236}">
                <a16:creationId xmlns:a16="http://schemas.microsoft.com/office/drawing/2014/main" id="{FFE9A085-F400-0440-8F48-156E83CB5CA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184807"/>
            <a:ext cx="550380" cy="550380"/>
          </a:xfrm>
          <a:prstGeom prst="rect">
            <a:avLst/>
          </a:prstGeom>
        </p:spPr>
      </p:pic>
      <p:pic>
        <p:nvPicPr>
          <p:cNvPr id="36" name="Picture 35">
            <a:extLst>
              <a:ext uri="{FF2B5EF4-FFF2-40B4-BE49-F238E27FC236}">
                <a16:creationId xmlns:a16="http://schemas.microsoft.com/office/drawing/2014/main" id="{FDE0B7E9-A814-6843-9D2A-1E73AF9ED7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975028"/>
            <a:ext cx="550380" cy="550380"/>
          </a:xfrm>
          <a:prstGeom prst="rect">
            <a:avLst/>
          </a:prstGeom>
        </p:spPr>
      </p:pic>
      <p:pic>
        <p:nvPicPr>
          <p:cNvPr id="40" name="Picture 39">
            <a:extLst>
              <a:ext uri="{FF2B5EF4-FFF2-40B4-BE49-F238E27FC236}">
                <a16:creationId xmlns:a16="http://schemas.microsoft.com/office/drawing/2014/main" id="{6E50A61E-6398-254A-B343-C7CE8DEB173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326630" y="4571929"/>
            <a:ext cx="550380" cy="550380"/>
          </a:xfrm>
          <a:prstGeom prst="rect">
            <a:avLst/>
          </a:prstGeom>
        </p:spPr>
      </p:pic>
      <p:pic>
        <p:nvPicPr>
          <p:cNvPr id="30" name="Picture 29">
            <a:extLst>
              <a:ext uri="{FF2B5EF4-FFF2-40B4-BE49-F238E27FC236}">
                <a16:creationId xmlns:a16="http://schemas.microsoft.com/office/drawing/2014/main" id="{C4D28920-7048-6F43-AA04-C54C86299AE6}"/>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84191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build="p">
        <p:tmplLst>
          <p:tmpl lvl="1">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5625" y="-501309"/>
            <a:ext cx="12377690" cy="484007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10124440" cy="1325563"/>
          </a:xfrm>
        </p:spPr>
        <p:txBody>
          <a:bodyPr/>
          <a:lstStyle>
            <a:lvl1pPr>
              <a:defRPr/>
            </a:lvl1pPr>
          </a:lstStyle>
          <a:p>
            <a:r>
              <a:rPr lang="en-US" dirty="0"/>
              <a:t>What you and your child are responsible for</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These costs vary and are not included in the tour fee:</a:t>
            </a:r>
            <a:endParaRPr lang="en-US" dirty="0">
              <a:solidFill>
                <a:srgbClr val="364B8C"/>
              </a:solidFill>
              <a:latin typeface="Arial" panose="020B060402020202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79293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Acquiring a passport</a:t>
            </a:r>
            <a:br>
              <a:rPr lang="en-US" dirty="0"/>
            </a:br>
            <a:r>
              <a:rPr lang="en-US" dirty="0"/>
              <a:t>and a visa (if applicable)</a:t>
            </a:r>
          </a:p>
        </p:txBody>
      </p:sp>
      <p:sp>
        <p:nvSpPr>
          <p:cNvPr id="16" name="Text Placeholder 2">
            <a:extLst>
              <a:ext uri="{FF2B5EF4-FFF2-40B4-BE49-F238E27FC236}">
                <a16:creationId xmlns:a16="http://schemas.microsoft.com/office/drawing/2014/main" id="{E395C5A7-BD0E-1D4C-9163-095E9C887514}"/>
              </a:ext>
            </a:extLst>
          </p:cNvPr>
          <p:cNvSpPr>
            <a:spLocks noGrp="1"/>
          </p:cNvSpPr>
          <p:nvPr>
            <p:ph idx="14" hasCustomPrompt="1"/>
          </p:nvPr>
        </p:nvSpPr>
        <p:spPr>
          <a:xfrm>
            <a:off x="356661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Travel to and from the airport (departure and arrival back home)</a:t>
            </a:r>
          </a:p>
        </p:txBody>
      </p:sp>
      <p:sp>
        <p:nvSpPr>
          <p:cNvPr id="18" name="Text Placeholder 2">
            <a:extLst>
              <a:ext uri="{FF2B5EF4-FFF2-40B4-BE49-F238E27FC236}">
                <a16:creationId xmlns:a16="http://schemas.microsoft.com/office/drawing/2014/main" id="{DEF9A23E-1163-294A-94F7-BFE30D14082C}"/>
              </a:ext>
            </a:extLst>
          </p:cNvPr>
          <p:cNvSpPr>
            <a:spLocks noGrp="1"/>
          </p:cNvSpPr>
          <p:nvPr>
            <p:ph idx="15" hasCustomPrompt="1"/>
          </p:nvPr>
        </p:nvSpPr>
        <p:spPr>
          <a:xfrm>
            <a:off x="634029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Tipping; including tips for our tour director, bus driver, and local guides (~$10/day)</a:t>
            </a:r>
          </a:p>
        </p:txBody>
      </p:sp>
      <p:sp>
        <p:nvSpPr>
          <p:cNvPr id="20" name="Text Placeholder 2">
            <a:extLst>
              <a:ext uri="{FF2B5EF4-FFF2-40B4-BE49-F238E27FC236}">
                <a16:creationId xmlns:a16="http://schemas.microsoft.com/office/drawing/2014/main" id="{8E078618-FE78-8042-B770-431D80DBE9FD}"/>
              </a:ext>
            </a:extLst>
          </p:cNvPr>
          <p:cNvSpPr>
            <a:spLocks noGrp="1"/>
          </p:cNvSpPr>
          <p:nvPr>
            <p:ph idx="16" hasCustomPrompt="1"/>
          </p:nvPr>
        </p:nvSpPr>
        <p:spPr>
          <a:xfrm>
            <a:off x="9134299" y="5137983"/>
            <a:ext cx="2376981" cy="1617819"/>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Spending money for optional excursions, free-time activities, lunches, snacks, beverages and souvenirs</a:t>
            </a:r>
          </a:p>
        </p:txBody>
      </p:sp>
      <p:sp>
        <p:nvSpPr>
          <p:cNvPr id="21" name="TextBox 20">
            <a:extLst>
              <a:ext uri="{FF2B5EF4-FFF2-40B4-BE49-F238E27FC236}">
                <a16:creationId xmlns:a16="http://schemas.microsoft.com/office/drawing/2014/main" id="{BF0AC6C6-3DC6-C64C-8F3A-BDD843138861}"/>
              </a:ext>
            </a:extLst>
          </p:cNvPr>
          <p:cNvSpPr txBox="1"/>
          <p:nvPr userDrawn="1"/>
        </p:nvSpPr>
        <p:spPr>
          <a:xfrm>
            <a:off x="279400" y="6385219"/>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These are all necessities each traveler will be responsible for during the tour — please plan accordingly for them.</a:t>
            </a:r>
            <a:endParaRPr lang="en-US" sz="1000" dirty="0">
              <a:solidFill>
                <a:srgbClr val="364B8C"/>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1D74B96-7542-BD42-BFF8-B5C51D8154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1955" y="3678253"/>
            <a:ext cx="1321027" cy="1321027"/>
          </a:xfrm>
          <a:prstGeom prst="rect">
            <a:avLst/>
          </a:prstGeom>
        </p:spPr>
      </p:pic>
      <p:pic>
        <p:nvPicPr>
          <p:cNvPr id="4" name="Picture 3">
            <a:extLst>
              <a:ext uri="{FF2B5EF4-FFF2-40B4-BE49-F238E27FC236}">
                <a16:creationId xmlns:a16="http://schemas.microsoft.com/office/drawing/2014/main" id="{5A37F7E0-DBE0-564C-8F28-6343AB66B1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36619" y="3739060"/>
            <a:ext cx="1199413" cy="1199413"/>
          </a:xfrm>
          <a:prstGeom prst="rect">
            <a:avLst/>
          </a:prstGeom>
        </p:spPr>
      </p:pic>
      <p:pic>
        <p:nvPicPr>
          <p:cNvPr id="5" name="Picture 4">
            <a:extLst>
              <a:ext uri="{FF2B5EF4-FFF2-40B4-BE49-F238E27FC236}">
                <a16:creationId xmlns:a16="http://schemas.microsoft.com/office/drawing/2014/main" id="{4CCF8507-BC62-A845-A707-DD1CC9DAE4F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81721" y="3737140"/>
            <a:ext cx="1199413" cy="1199413"/>
          </a:xfrm>
          <a:prstGeom prst="rect">
            <a:avLst/>
          </a:prstGeom>
        </p:spPr>
      </p:pic>
      <p:pic>
        <p:nvPicPr>
          <p:cNvPr id="6" name="Picture 5">
            <a:extLst>
              <a:ext uri="{FF2B5EF4-FFF2-40B4-BE49-F238E27FC236}">
                <a16:creationId xmlns:a16="http://schemas.microsoft.com/office/drawing/2014/main" id="{44903B26-C21B-DE40-9387-096726D2FEA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27161" y="3730053"/>
            <a:ext cx="1206500" cy="1206500"/>
          </a:xfrm>
          <a:prstGeom prst="rect">
            <a:avLst/>
          </a:prstGeom>
        </p:spPr>
      </p:pic>
      <p:pic>
        <p:nvPicPr>
          <p:cNvPr id="17" name="Picture 16">
            <a:extLst>
              <a:ext uri="{FF2B5EF4-FFF2-40B4-BE49-F238E27FC236}">
                <a16:creationId xmlns:a16="http://schemas.microsoft.com/office/drawing/2014/main" id="{FCAB5563-F549-6842-82A0-6500D40284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243455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E2F47-4C38-4A4E-AE4A-313677A457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4445" y="4200305"/>
            <a:ext cx="703480" cy="703480"/>
          </a:xfrm>
          <a:prstGeom prst="rect">
            <a:avLst/>
          </a:prstGeom>
        </p:spPr>
      </p:pic>
      <p:pic>
        <p:nvPicPr>
          <p:cNvPr id="18" name="Picture 17">
            <a:extLst>
              <a:ext uri="{FF2B5EF4-FFF2-40B4-BE49-F238E27FC236}">
                <a16:creationId xmlns:a16="http://schemas.microsoft.com/office/drawing/2014/main" id="{52DA8BC8-8CD2-7B41-BC79-378B0D6AB5D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4922" y="2821940"/>
            <a:ext cx="682527" cy="682527"/>
          </a:xfrm>
          <a:prstGeom prst="rect">
            <a:avLst/>
          </a:prstGeom>
        </p:spPr>
      </p:pic>
      <p:sp>
        <p:nvSpPr>
          <p:cNvPr id="10" name="Text Placeholder 2">
            <a:extLst>
              <a:ext uri="{FF2B5EF4-FFF2-40B4-BE49-F238E27FC236}">
                <a16:creationId xmlns:a16="http://schemas.microsoft.com/office/drawing/2014/main" id="{AB1F1226-8079-074A-83D5-EBEE05FEB340}"/>
              </a:ext>
            </a:extLst>
          </p:cNvPr>
          <p:cNvSpPr>
            <a:spLocks noGrp="1"/>
          </p:cNvSpPr>
          <p:nvPr>
            <p:ph idx="11" hasCustomPrompt="1"/>
          </p:nvPr>
        </p:nvSpPr>
        <p:spPr>
          <a:xfrm>
            <a:off x="6220670" y="2807649"/>
            <a:ext cx="4395304" cy="988875"/>
          </a:xfrm>
          <a:prstGeom prst="rect">
            <a:avLst/>
          </a:prstGeom>
        </p:spPr>
        <p:txBody>
          <a:bodyPr vert="horz" lIns="91440" tIns="45720" rIns="91440" bIns="45720" rtlCol="0">
            <a:normAutofit/>
          </a:bodyPr>
          <a:lstStyle>
            <a:lvl2pPr>
              <a:defRPr/>
            </a:lvl2pPr>
          </a:lstStyle>
          <a:p>
            <a:pPr lvl="0"/>
            <a:r>
              <a:rPr lang="en-US" dirty="0"/>
              <a:t>Passports</a:t>
            </a:r>
          </a:p>
          <a:p>
            <a:pPr lvl="1"/>
            <a:r>
              <a:rPr lang="en-US" dirty="0"/>
              <a:t>The application process takes 4-6 weeks, so plan </a:t>
            </a:r>
            <a:r>
              <a:rPr lang="en-US" dirty="0" err="1"/>
              <a:t>accordingly.Third</a:t>
            </a:r>
            <a:r>
              <a:rPr lang="en-US" dirty="0"/>
              <a:t> level</a:t>
            </a:r>
          </a:p>
        </p:txBody>
      </p:sp>
      <p:sp>
        <p:nvSpPr>
          <p:cNvPr id="11" name="Text Placeholder 2">
            <a:extLst>
              <a:ext uri="{FF2B5EF4-FFF2-40B4-BE49-F238E27FC236}">
                <a16:creationId xmlns:a16="http://schemas.microsoft.com/office/drawing/2014/main" id="{09CAC3FA-4A1D-2D4F-A106-BED88E53A4E8}"/>
              </a:ext>
            </a:extLst>
          </p:cNvPr>
          <p:cNvSpPr>
            <a:spLocks noGrp="1"/>
          </p:cNvSpPr>
          <p:nvPr>
            <p:ph idx="12" hasCustomPrompt="1"/>
          </p:nvPr>
        </p:nvSpPr>
        <p:spPr>
          <a:xfrm>
            <a:off x="6220671" y="4158591"/>
            <a:ext cx="4395304" cy="988875"/>
          </a:xfrm>
          <a:prstGeom prst="rect">
            <a:avLst/>
          </a:prstGeom>
        </p:spPr>
        <p:txBody>
          <a:bodyPr vert="horz" lIns="91440" tIns="45720" rIns="91440" bIns="45720" rtlCol="0">
            <a:normAutofit/>
          </a:bodyPr>
          <a:lstStyle>
            <a:lvl2pPr>
              <a:defRPr/>
            </a:lvl2pPr>
          </a:lstStyle>
          <a:p>
            <a:pPr lvl="0"/>
            <a:r>
              <a:rPr lang="en-US" dirty="0"/>
              <a:t>Visas</a:t>
            </a:r>
          </a:p>
          <a:p>
            <a:pPr lvl="1"/>
            <a:r>
              <a:rPr lang="en-US" dirty="0"/>
              <a:t>Since requirements vary for each nationality, we recommend all travelers verify the individual requirements for their nationality with the local consulate for all the countries to be visited, or </a:t>
            </a:r>
            <a:r>
              <a:rPr lang="en-US" dirty="0" err="1"/>
              <a:t>VisaCentral</a:t>
            </a:r>
            <a:r>
              <a:rPr lang="en-US" dirty="0"/>
              <a:t>, </a:t>
            </a:r>
            <a:r>
              <a:rPr lang="en-US" dirty="0" err="1"/>
              <a:t>Explorica’s</a:t>
            </a:r>
            <a:r>
              <a:rPr lang="en-US" dirty="0"/>
              <a:t> partner for travel visas.</a:t>
            </a:r>
          </a:p>
        </p:txBody>
      </p:sp>
      <p:sp>
        <p:nvSpPr>
          <p:cNvPr id="12" name="Title 1">
            <a:extLst>
              <a:ext uri="{FF2B5EF4-FFF2-40B4-BE49-F238E27FC236}">
                <a16:creationId xmlns:a16="http://schemas.microsoft.com/office/drawing/2014/main" id="{6C7A894C-C481-D24D-922B-6BD6EBEBD672}"/>
              </a:ext>
            </a:extLst>
          </p:cNvPr>
          <p:cNvSpPr>
            <a:spLocks noGrp="1"/>
          </p:cNvSpPr>
          <p:nvPr>
            <p:ph type="title" hasCustomPrompt="1"/>
          </p:nvPr>
        </p:nvSpPr>
        <p:spPr>
          <a:xfrm>
            <a:off x="5184030" y="365125"/>
            <a:ext cx="5816600" cy="1325563"/>
          </a:xfrm>
        </p:spPr>
        <p:txBody>
          <a:bodyPr/>
          <a:lstStyle>
            <a:lvl1pPr>
              <a:defRPr/>
            </a:lvl1pPr>
          </a:lstStyle>
          <a:p>
            <a:r>
              <a:rPr lang="en-US" dirty="0"/>
              <a:t>Passports &amp; visas</a:t>
            </a:r>
          </a:p>
        </p:txBody>
      </p:sp>
      <p:pic>
        <p:nvPicPr>
          <p:cNvPr id="4" name="Picture 3">
            <a:extLst>
              <a:ext uri="{FF2B5EF4-FFF2-40B4-BE49-F238E27FC236}">
                <a16:creationId xmlns:a16="http://schemas.microsoft.com/office/drawing/2014/main" id="{A15F190E-FF8C-0C45-8B00-AF26E448B7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917138"/>
            <a:ext cx="4809067" cy="7775138"/>
          </a:xfrm>
          <a:prstGeom prst="rect">
            <a:avLst/>
          </a:prstGeom>
        </p:spPr>
      </p:pic>
      <p:sp>
        <p:nvSpPr>
          <p:cNvPr id="16" name="TextBox 15">
            <a:extLst>
              <a:ext uri="{FF2B5EF4-FFF2-40B4-BE49-F238E27FC236}">
                <a16:creationId xmlns:a16="http://schemas.microsoft.com/office/drawing/2014/main" id="{D574ACC8-6D4E-0A47-836D-C3ED3D697533}"/>
              </a:ext>
            </a:extLst>
          </p:cNvPr>
          <p:cNvSpPr txBox="1"/>
          <p:nvPr userDrawn="1"/>
        </p:nvSpPr>
        <p:spPr>
          <a:xfrm>
            <a:off x="5186546" y="1393501"/>
            <a:ext cx="6463553" cy="923330"/>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All travelers are responsible for securing the necessary documentation for travel. These pieces of documentation</a:t>
            </a:r>
            <a:b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b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may include a passport and visa.</a:t>
            </a:r>
          </a:p>
        </p:txBody>
      </p:sp>
      <p:sp>
        <p:nvSpPr>
          <p:cNvPr id="19" name="TextBox 18">
            <a:extLst>
              <a:ext uri="{FF2B5EF4-FFF2-40B4-BE49-F238E27FC236}">
                <a16:creationId xmlns:a16="http://schemas.microsoft.com/office/drawing/2014/main" id="{C09BB376-DAC0-C84E-AB59-243EE1711E07}"/>
              </a:ext>
            </a:extLst>
          </p:cNvPr>
          <p:cNvSpPr txBox="1"/>
          <p:nvPr userDrawn="1"/>
        </p:nvSpPr>
        <p:spPr>
          <a:xfrm>
            <a:off x="5184030" y="6369764"/>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Important note: Passports must be valid for at least six months after our scheduled return date.</a:t>
            </a:r>
            <a:endParaRPr lang="en-US" sz="1000" dirty="0">
              <a:solidFill>
                <a:srgbClr val="364B8C"/>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65EE488-B727-F24A-9F0E-B39CCDC9337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114504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A7DBE5-9DA1-014B-95D2-523C52F80E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399" y="4713123"/>
            <a:ext cx="764313" cy="764313"/>
          </a:xfrm>
          <a:prstGeom prst="rect">
            <a:avLst/>
          </a:prstGeom>
        </p:spPr>
      </p:pic>
      <p:pic>
        <p:nvPicPr>
          <p:cNvPr id="3" name="Picture 2">
            <a:extLst>
              <a:ext uri="{FF2B5EF4-FFF2-40B4-BE49-F238E27FC236}">
                <a16:creationId xmlns:a16="http://schemas.microsoft.com/office/drawing/2014/main" id="{131A89D8-19ED-B148-A49C-933F77CA91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2094" y="3360061"/>
            <a:ext cx="698921" cy="698921"/>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Accreditation</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399" y="1907618"/>
            <a:ext cx="5431945" cy="988875"/>
          </a:xfrm>
          <a:prstGeom prst="rect">
            <a:avLst/>
          </a:prstGeom>
        </p:spPr>
        <p:txBody>
          <a:bodyPr vert="horz" lIns="91440" tIns="45720" rIns="91440" bIns="45720" rtlCol="0">
            <a:normAutofit/>
          </a:bodyPr>
          <a:lstStyle/>
          <a:p>
            <a:pPr lvl="1"/>
            <a:r>
              <a:rPr lang="en-US" dirty="0"/>
              <a:t>Students cam complete assignments before, during, and/or after the tour</a:t>
            </a:r>
          </a:p>
          <a:p>
            <a:pPr lvl="1"/>
            <a:r>
              <a:rPr lang="en-US" dirty="0"/>
              <a:t>This option provides the opportunity to earn high school and/or college credits for their travel experience</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237017" y="3327366"/>
            <a:ext cx="4395304" cy="1385757"/>
          </a:xfrm>
          <a:prstGeom prst="rect">
            <a:avLst/>
          </a:prstGeom>
        </p:spPr>
        <p:txBody>
          <a:bodyPr vert="horz" lIns="91440" tIns="45720" rIns="91440" bIns="45720" rtlCol="0">
            <a:normAutofit/>
          </a:bodyPr>
          <a:lstStyle/>
          <a:p>
            <a:pPr lvl="0"/>
            <a:r>
              <a:rPr lang="en-US" dirty="0"/>
              <a:t>High school credit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67B6F3A2-5669-F74A-B7D4-F5405763CA20}"/>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How this differs from a family trip</a:t>
            </a:r>
            <a:endParaRPr lang="en-US" dirty="0">
              <a:solidFill>
                <a:srgbClr val="364B8C"/>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8FC68783-83DA-1F46-81C7-2A044CB2DB1F}"/>
              </a:ext>
            </a:extLst>
          </p:cNvPr>
          <p:cNvSpPr>
            <a:spLocks noGrp="1"/>
          </p:cNvSpPr>
          <p:nvPr>
            <p:ph idx="13" hasCustomPrompt="1"/>
          </p:nvPr>
        </p:nvSpPr>
        <p:spPr>
          <a:xfrm>
            <a:off x="1237017" y="4713123"/>
            <a:ext cx="4395304" cy="1644646"/>
          </a:xfrm>
          <a:prstGeom prst="rect">
            <a:avLst/>
          </a:prstGeom>
        </p:spPr>
        <p:txBody>
          <a:bodyPr vert="horz" lIns="91440" tIns="45720" rIns="91440" bIns="45720" rtlCol="0">
            <a:normAutofit/>
          </a:bodyPr>
          <a:lstStyle/>
          <a:p>
            <a:pPr lvl="0"/>
            <a:r>
              <a:rPr lang="en-US" dirty="0"/>
              <a:t>College prep credit credit</a:t>
            </a:r>
          </a:p>
          <a:p>
            <a:pPr lvl="1"/>
            <a:r>
              <a:rPr lang="en-US" dirty="0"/>
              <a:t>Second level</a:t>
            </a:r>
          </a:p>
          <a:p>
            <a:pPr lvl="2"/>
            <a:r>
              <a:rPr lang="en-US" dirty="0"/>
              <a:t>Third level</a:t>
            </a:r>
          </a:p>
        </p:txBody>
      </p:sp>
      <p:pic>
        <p:nvPicPr>
          <p:cNvPr id="15" name="Picture 14">
            <a:extLst>
              <a:ext uri="{FF2B5EF4-FFF2-40B4-BE49-F238E27FC236}">
                <a16:creationId xmlns:a16="http://schemas.microsoft.com/office/drawing/2014/main" id="{6694CEB8-F603-B841-8171-153C7456F71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96000" y="3585"/>
            <a:ext cx="6832600" cy="6857999"/>
          </a:xfrm>
          <a:prstGeom prst="rect">
            <a:avLst/>
          </a:prstGeom>
        </p:spPr>
      </p:pic>
      <p:pic>
        <p:nvPicPr>
          <p:cNvPr id="11" name="Picture 10">
            <a:extLst>
              <a:ext uri="{FF2B5EF4-FFF2-40B4-BE49-F238E27FC236}">
                <a16:creationId xmlns:a16="http://schemas.microsoft.com/office/drawing/2014/main" id="{BA052A0E-C50B-4143-9D8A-829AD454838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31836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2">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0" grpId="0" build="p">
        <p:tmplLst>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0993B0-0883-D44C-B59D-0D2D49EC59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411" y="-124679"/>
            <a:ext cx="12179300" cy="3898900"/>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solidFill>
                  <a:schemeClr val="bg1"/>
                </a:solidFill>
              </a:defRPr>
            </a:lvl1pPr>
          </a:lstStyle>
          <a:p>
            <a:r>
              <a:rPr lang="en-US" dirty="0"/>
              <a:t>Easy ways to pay</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dirty="0">
              <a:solidFill>
                <a:srgbClr val="364B8C"/>
              </a:solidFill>
              <a:latin typeface="Arial" panose="020B0604020202020204" pitchFamily="34" charset="0"/>
              <a:cs typeface="Arial" panose="020B0604020202020204" pitchFamily="34" charset="0"/>
            </a:endParaRPr>
          </a:p>
        </p:txBody>
      </p:sp>
      <p:sp>
        <p:nvSpPr>
          <p:cNvPr id="17" name="Text Placeholder 2">
            <a:extLst>
              <a:ext uri="{FF2B5EF4-FFF2-40B4-BE49-F238E27FC236}">
                <a16:creationId xmlns:a16="http://schemas.microsoft.com/office/drawing/2014/main" id="{472C111A-DB6B-3540-AB33-B7544BB434F4}"/>
              </a:ext>
            </a:extLst>
          </p:cNvPr>
          <p:cNvSpPr>
            <a:spLocks noGrp="1"/>
          </p:cNvSpPr>
          <p:nvPr>
            <p:ph idx="15" hasCustomPrompt="1"/>
          </p:nvPr>
        </p:nvSpPr>
        <p:spPr>
          <a:xfrm>
            <a:off x="-22206" y="4570158"/>
            <a:ext cx="4395304" cy="1906505"/>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8" name="Text Placeholder 2">
            <a:extLst>
              <a:ext uri="{FF2B5EF4-FFF2-40B4-BE49-F238E27FC236}">
                <a16:creationId xmlns:a16="http://schemas.microsoft.com/office/drawing/2014/main" id="{447CAE94-34F4-E54A-B462-78D4C9916D37}"/>
              </a:ext>
            </a:extLst>
          </p:cNvPr>
          <p:cNvSpPr>
            <a:spLocks noGrp="1"/>
          </p:cNvSpPr>
          <p:nvPr>
            <p:ph idx="16" hasCustomPrompt="1"/>
          </p:nvPr>
        </p:nvSpPr>
        <p:spPr>
          <a:xfrm>
            <a:off x="3893409" y="4570158"/>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9" name="Text Placeholder 2">
            <a:extLst>
              <a:ext uri="{FF2B5EF4-FFF2-40B4-BE49-F238E27FC236}">
                <a16:creationId xmlns:a16="http://schemas.microsoft.com/office/drawing/2014/main" id="{2847A9E6-F64A-BB45-AC51-BAF5D6EBC678}"/>
              </a:ext>
            </a:extLst>
          </p:cNvPr>
          <p:cNvSpPr>
            <a:spLocks noGrp="1"/>
          </p:cNvSpPr>
          <p:nvPr>
            <p:ph idx="17" hasCustomPrompt="1"/>
          </p:nvPr>
        </p:nvSpPr>
        <p:spPr>
          <a:xfrm>
            <a:off x="7707355" y="4570157"/>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20" name="TextBox 19">
            <a:extLst>
              <a:ext uri="{FF2B5EF4-FFF2-40B4-BE49-F238E27FC236}">
                <a16:creationId xmlns:a16="http://schemas.microsoft.com/office/drawing/2014/main" id="{08B7933F-3C24-0A40-8045-45018112BF6F}"/>
              </a:ext>
            </a:extLst>
          </p:cNvPr>
          <p:cNvSpPr txBox="1"/>
          <p:nvPr userDrawn="1"/>
        </p:nvSpPr>
        <p:spPr>
          <a:xfrm>
            <a:off x="2575261" y="6476663"/>
            <a:ext cx="9803802" cy="215444"/>
          </a:xfrm>
          <a:prstGeom prst="rect">
            <a:avLst/>
          </a:prstGeom>
          <a:noFill/>
        </p:spPr>
        <p:txBody>
          <a:bodyPr wrap="square" rtlCol="0">
            <a:spAutoFit/>
          </a:bodyPr>
          <a:lstStyle/>
          <a:p>
            <a:r>
              <a:rPr lang="en-US" sz="800" b="0" i="1" u="none" strike="noStrike" kern="1200" dirty="0">
                <a:solidFill>
                  <a:srgbClr val="364B8C"/>
                </a:solidFill>
                <a:effectLst/>
                <a:latin typeface="Arial" panose="020B0604020202020204" pitchFamily="34" charset="0"/>
                <a:ea typeface="+mn-ea"/>
                <a:cs typeface="Arial" panose="020B0604020202020204" pitchFamily="34" charset="0"/>
              </a:rPr>
              <a:t>Any plan can be paid with Visa, MasterCard (credit and debit), checks, electronic checking account payments, online banking and money orders. Payments can be made online, over the telephone or by mail.</a:t>
            </a:r>
            <a:endParaRPr lang="en-US" sz="800" dirty="0">
              <a:solidFill>
                <a:srgbClr val="364B8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7E4D6A-0A03-9944-9403-9E01432C12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4614" y="3128450"/>
            <a:ext cx="1196308" cy="1196308"/>
          </a:xfrm>
          <a:prstGeom prst="rect">
            <a:avLst/>
          </a:prstGeom>
        </p:spPr>
      </p:pic>
      <p:pic>
        <p:nvPicPr>
          <p:cNvPr id="7" name="Picture 6">
            <a:extLst>
              <a:ext uri="{FF2B5EF4-FFF2-40B4-BE49-F238E27FC236}">
                <a16:creationId xmlns:a16="http://schemas.microsoft.com/office/drawing/2014/main" id="{6037F9DE-D7A7-DD46-BDAC-217602A8615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87811" y="3128450"/>
            <a:ext cx="1206500" cy="1206500"/>
          </a:xfrm>
          <a:prstGeom prst="rect">
            <a:avLst/>
          </a:prstGeom>
        </p:spPr>
      </p:pic>
      <p:pic>
        <p:nvPicPr>
          <p:cNvPr id="10" name="Picture 9">
            <a:extLst>
              <a:ext uri="{FF2B5EF4-FFF2-40B4-BE49-F238E27FC236}">
                <a16:creationId xmlns:a16="http://schemas.microsoft.com/office/drawing/2014/main" id="{4620F6C1-E582-B647-BB51-CBFC6F3C8B6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01757" y="3137104"/>
            <a:ext cx="1206500" cy="1206500"/>
          </a:xfrm>
          <a:prstGeom prst="rect">
            <a:avLst/>
          </a:prstGeom>
        </p:spPr>
      </p:pic>
      <p:pic>
        <p:nvPicPr>
          <p:cNvPr id="12" name="Picture 11">
            <a:extLst>
              <a:ext uri="{FF2B5EF4-FFF2-40B4-BE49-F238E27FC236}">
                <a16:creationId xmlns:a16="http://schemas.microsoft.com/office/drawing/2014/main" id="{EEB00E34-D126-604B-B94B-06B6F632771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359684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B3BD2-66D3-BE4F-BE38-05651B0023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431" y="2225400"/>
            <a:ext cx="480727" cy="480727"/>
          </a:xfrm>
          <a:prstGeom prst="rect">
            <a:avLst/>
          </a:prstGeom>
        </p:spPr>
      </p:pic>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4" cy="704088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Your responsibilities</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328298" y="1376028"/>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Optional travel protection</a:t>
            </a:r>
            <a:endParaRPr lang="en-US"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hasCustomPrompt="1"/>
          </p:nvPr>
        </p:nvSpPr>
        <p:spPr>
          <a:xfrm>
            <a:off x="1313524" y="227278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Travel Protection Plan</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hasCustomPrompt="1"/>
          </p:nvPr>
        </p:nvSpPr>
        <p:spPr>
          <a:xfrm>
            <a:off x="7055956" y="227278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Travel Protection Plan PLUS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3"/>
          <a:stretch>
            <a:fillRect/>
          </a:stretch>
        </p:blipFill>
        <p:spPr>
          <a:xfrm rot="743178">
            <a:off x="7272020" y="-93167"/>
            <a:ext cx="5397046" cy="1542013"/>
          </a:xfrm>
          <a:prstGeom prst="rect">
            <a:avLst/>
          </a:prstGeom>
        </p:spPr>
      </p:pic>
      <p:sp>
        <p:nvSpPr>
          <p:cNvPr id="30" name="Text Placeholder 2">
            <a:extLst>
              <a:ext uri="{FF2B5EF4-FFF2-40B4-BE49-F238E27FC236}">
                <a16:creationId xmlns:a16="http://schemas.microsoft.com/office/drawing/2014/main" id="{FDEEBB23-3133-5643-BD32-1F06F31C9425}"/>
              </a:ext>
            </a:extLst>
          </p:cNvPr>
          <p:cNvSpPr>
            <a:spLocks noGrp="1"/>
          </p:cNvSpPr>
          <p:nvPr>
            <p:ph idx="17" hasCustomPrompt="1"/>
          </p:nvPr>
        </p:nvSpPr>
        <p:spPr>
          <a:xfrm>
            <a:off x="1313524" y="3165009"/>
            <a:ext cx="4395304" cy="2842252"/>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lvl2pPr>
          </a:lstStyle>
          <a:p>
            <a:pPr lvl="0"/>
            <a:r>
              <a:rPr lang="en-US" dirty="0"/>
              <a:t>This plan covers your child for:</a:t>
            </a:r>
          </a:p>
          <a:p>
            <a:pPr lvl="1"/>
            <a:r>
              <a:rPr lang="en-US" dirty="0"/>
              <a:t>A traveler’s injury, sickness, or death of a family member</a:t>
            </a:r>
          </a:p>
          <a:p>
            <a:pPr lvl="1"/>
            <a:r>
              <a:rPr lang="en-US" dirty="0"/>
              <a:t>Theft of passport of visas</a:t>
            </a:r>
          </a:p>
          <a:p>
            <a:pPr lvl="1"/>
            <a:r>
              <a:rPr lang="en-US" dirty="0"/>
              <a:t>Flight cancellations due to strike or bad weather</a:t>
            </a:r>
          </a:p>
          <a:p>
            <a:pPr lvl="1"/>
            <a:r>
              <a:rPr lang="en-US" dirty="0"/>
              <a:t>Loss of luggage and personal effects</a:t>
            </a:r>
          </a:p>
          <a:p>
            <a:pPr lvl="1"/>
            <a:r>
              <a:rPr lang="en-US" dirty="0"/>
              <a:t>Trip cancellation or trip interruption due to covered reasons such as covered sickness, illness, or injury</a:t>
            </a:r>
          </a:p>
          <a:p>
            <a:pPr lvl="1"/>
            <a:r>
              <a:rPr lang="en-US" dirty="0"/>
              <a:t>Trip cancellation or trip interruption due to terrorist acts, as defined</a:t>
            </a:r>
          </a:p>
        </p:txBody>
      </p:sp>
      <p:sp>
        <p:nvSpPr>
          <p:cNvPr id="34" name="Text Placeholder 2">
            <a:extLst>
              <a:ext uri="{FF2B5EF4-FFF2-40B4-BE49-F238E27FC236}">
                <a16:creationId xmlns:a16="http://schemas.microsoft.com/office/drawing/2014/main" id="{780E8831-CB15-6442-9BF3-8BB93AC1F04A}"/>
              </a:ext>
            </a:extLst>
          </p:cNvPr>
          <p:cNvSpPr>
            <a:spLocks noGrp="1"/>
          </p:cNvSpPr>
          <p:nvPr>
            <p:ph idx="18" hasCustomPrompt="1"/>
          </p:nvPr>
        </p:nvSpPr>
        <p:spPr>
          <a:xfrm>
            <a:off x="7042993" y="3165009"/>
            <a:ext cx="4395304" cy="2842252"/>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This plan covers your child for:</a:t>
            </a:r>
          </a:p>
          <a:p>
            <a:pPr lvl="1"/>
            <a:r>
              <a:rPr lang="en-US" dirty="0"/>
              <a:t>Everything in the standard plan</a:t>
            </a:r>
          </a:p>
          <a:p>
            <a:pPr lvl="1"/>
            <a:r>
              <a:rPr lang="en-US" dirty="0" err="1"/>
              <a:t>Explorica’s</a:t>
            </a:r>
            <a:r>
              <a:rPr lang="en-US" dirty="0"/>
              <a:t> exclusive: “Cancel for Any Reason” protection: </a:t>
            </a:r>
          </a:p>
          <a:p>
            <a:pPr lvl="2"/>
            <a:r>
              <a:rPr lang="en-US" dirty="0"/>
              <a:t>if you cancel your trip for any reason 30 days or more before the departure date, you will be reimbursed for 75% of your paid tour fees, less the deposit and insurance premium</a:t>
            </a:r>
          </a:p>
        </p:txBody>
      </p:sp>
      <p:sp>
        <p:nvSpPr>
          <p:cNvPr id="38" name="Text Placeholder 2">
            <a:extLst>
              <a:ext uri="{FF2B5EF4-FFF2-40B4-BE49-F238E27FC236}">
                <a16:creationId xmlns:a16="http://schemas.microsoft.com/office/drawing/2014/main" id="{7F630BC0-0B47-F944-8444-EA838ED975A2}"/>
              </a:ext>
            </a:extLst>
          </p:cNvPr>
          <p:cNvSpPr>
            <a:spLocks noGrp="1"/>
          </p:cNvSpPr>
          <p:nvPr>
            <p:ph idx="19" hasCustomPrompt="1"/>
          </p:nvPr>
        </p:nvSpPr>
        <p:spPr>
          <a:xfrm>
            <a:off x="7044381" y="2643173"/>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$18/day ($180)</a:t>
            </a:r>
          </a:p>
        </p:txBody>
      </p:sp>
      <p:pic>
        <p:nvPicPr>
          <p:cNvPr id="17" name="Picture 16">
            <a:extLst>
              <a:ext uri="{FF2B5EF4-FFF2-40B4-BE49-F238E27FC236}">
                <a16:creationId xmlns:a16="http://schemas.microsoft.com/office/drawing/2014/main" id="{EF438B6A-AE91-4449-840C-B25CEF8BC8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2666" y="2221075"/>
            <a:ext cx="493132" cy="493132"/>
          </a:xfrm>
          <a:prstGeom prst="rect">
            <a:avLst/>
          </a:prstGeom>
        </p:spPr>
      </p:pic>
      <p:sp>
        <p:nvSpPr>
          <p:cNvPr id="41" name="Text Placeholder 2">
            <a:extLst>
              <a:ext uri="{FF2B5EF4-FFF2-40B4-BE49-F238E27FC236}">
                <a16:creationId xmlns:a16="http://schemas.microsoft.com/office/drawing/2014/main" id="{39088B8A-F071-6544-9BC8-A5952F02B3B1}"/>
              </a:ext>
            </a:extLst>
          </p:cNvPr>
          <p:cNvSpPr>
            <a:spLocks noGrp="1"/>
          </p:cNvSpPr>
          <p:nvPr>
            <p:ph idx="20" hasCustomPrompt="1"/>
          </p:nvPr>
        </p:nvSpPr>
        <p:spPr>
          <a:xfrm>
            <a:off x="1303338" y="2643173"/>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$12/day ($120)</a:t>
            </a:r>
          </a:p>
        </p:txBody>
      </p:sp>
    </p:spTree>
    <p:extLst>
      <p:ext uri="{BB962C8B-B14F-4D97-AF65-F5344CB8AC3E}">
        <p14:creationId xmlns:p14="http://schemas.microsoft.com/office/powerpoint/2010/main" val="416455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8" grpId="0" build="p">
        <p:tmplLst>
          <p:tmpl lvl="1">
            <p:tnLst>
              <p:par>
                <p:cTn presetID="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6C96-970A-4145-A138-BE733C11AF22}"/>
              </a:ext>
            </a:extLst>
          </p:cNvPr>
          <p:cNvSpPr>
            <a:spLocks noGrp="1"/>
          </p:cNvSpPr>
          <p:nvPr>
            <p:ph type="title" hasCustomPrompt="1"/>
          </p:nvPr>
        </p:nvSpPr>
        <p:spPr>
          <a:xfrm>
            <a:off x="428624" y="385550"/>
            <a:ext cx="10515600" cy="1325563"/>
          </a:xfrm>
        </p:spPr>
        <p:txBody>
          <a:bodyPr/>
          <a:lstStyle>
            <a:lvl1pPr>
              <a:defRPr>
                <a:solidFill>
                  <a:srgbClr val="364B8C"/>
                </a:solidFill>
              </a:defRPr>
            </a:lvl1pPr>
          </a:lstStyle>
          <a:p>
            <a:r>
              <a:rPr lang="en-US" dirty="0"/>
              <a:t>Give your child</a:t>
            </a:r>
          </a:p>
        </p:txBody>
      </p:sp>
      <p:sp>
        <p:nvSpPr>
          <p:cNvPr id="3" name="Content Placeholder 2">
            <a:extLst>
              <a:ext uri="{FF2B5EF4-FFF2-40B4-BE49-F238E27FC236}">
                <a16:creationId xmlns:a16="http://schemas.microsoft.com/office/drawing/2014/main" id="{8B44C236-46E3-A24A-ABE3-E5B4D685D145}"/>
              </a:ext>
            </a:extLst>
          </p:cNvPr>
          <p:cNvSpPr>
            <a:spLocks noGrp="1"/>
          </p:cNvSpPr>
          <p:nvPr>
            <p:ph sz="half" idx="1" hasCustomPrompt="1"/>
          </p:nvPr>
        </p:nvSpPr>
        <p:spPr>
          <a:xfrm>
            <a:off x="428624" y="2874503"/>
            <a:ext cx="5181600" cy="3596147"/>
          </a:xfrm>
        </p:spPr>
        <p:txBody>
          <a:bodyPr/>
          <a:lstStyle>
            <a:lvl1pPr>
              <a:lnSpc>
                <a:spcPct val="150000"/>
              </a:lnSpc>
              <a:defRPr/>
            </a:lvl1pPr>
            <a:lvl2pPr marL="9525" indent="0">
              <a:buFontTx/>
              <a:buNone/>
              <a:tabLst/>
              <a:defRPr/>
            </a:lvl2pPr>
            <a:lvl3pPr marL="9525" indent="0">
              <a:buFontTx/>
              <a:buNone/>
              <a:tabLst/>
              <a:defRPr/>
            </a:lvl3pPr>
            <a:lvl4pPr marL="9525" indent="0">
              <a:buFontTx/>
              <a:buNone/>
              <a:tabLst/>
              <a:defRPr/>
            </a:lvl4pPr>
            <a:lvl5pPr marL="9525" indent="0">
              <a:buFontTx/>
              <a:buNone/>
              <a:tabLst/>
              <a:defRPr/>
            </a:lvl5pPr>
          </a:lstStyle>
          <a:p>
            <a:pPr lvl="0"/>
            <a:r>
              <a:rPr lang="en-US" dirty="0"/>
              <a:t>Explore exciting destinations</a:t>
            </a:r>
          </a:p>
          <a:p>
            <a:pPr lvl="0"/>
            <a:r>
              <a:rPr lang="en-US" dirty="0"/>
              <a:t>Create lifelong memories and friends</a:t>
            </a:r>
          </a:p>
          <a:p>
            <a:pPr lvl="0"/>
            <a:r>
              <a:rPr lang="en-US" dirty="0"/>
              <a:t>Grow and mature as a person</a:t>
            </a:r>
          </a:p>
          <a:p>
            <a:pPr lvl="0"/>
            <a:r>
              <a:rPr lang="en-US" dirty="0"/>
              <a:t>Prepare for a successful future</a:t>
            </a:r>
          </a:p>
        </p:txBody>
      </p:sp>
      <p:sp>
        <p:nvSpPr>
          <p:cNvPr id="8" name="TextBox 7">
            <a:extLst>
              <a:ext uri="{FF2B5EF4-FFF2-40B4-BE49-F238E27FC236}">
                <a16:creationId xmlns:a16="http://schemas.microsoft.com/office/drawing/2014/main" id="{772CF8B9-B904-C942-A4E9-AA04275A10A8}"/>
              </a:ext>
            </a:extLst>
          </p:cNvPr>
          <p:cNvSpPr txBox="1"/>
          <p:nvPr userDrawn="1"/>
        </p:nvSpPr>
        <p:spPr>
          <a:xfrm>
            <a:off x="390524" y="2422906"/>
            <a:ext cx="6463553" cy="369332"/>
          </a:xfrm>
          <a:prstGeom prst="rect">
            <a:avLst/>
          </a:prstGeom>
          <a:noFill/>
        </p:spPr>
        <p:txBody>
          <a:bodyPr wrap="square" rtlCol="0">
            <a:spAutoFit/>
          </a:bodyPr>
          <a:lstStyle/>
          <a:p>
            <a:r>
              <a:rPr lang="en-US" sz="1800" b="0" i="1" u="none" strike="noStrike" kern="1200" dirty="0">
                <a:solidFill>
                  <a:srgbClr val="0094D2"/>
                </a:solidFill>
                <a:effectLst/>
                <a:latin typeface="Arial" panose="020B0604020202020204" pitchFamily="34" charset="0"/>
                <a:ea typeface="+mn-ea"/>
                <a:cs typeface="Arial" panose="020B0604020202020204" pitchFamily="34" charset="0"/>
              </a:rPr>
              <a:t>You’re in the position to encourage your child to:</a:t>
            </a:r>
            <a:endParaRPr lang="en-US" dirty="0">
              <a:solidFill>
                <a:srgbClr val="0094D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88578B1-55B5-B442-88C1-B983EDE4C3B8}"/>
              </a:ext>
            </a:extLst>
          </p:cNvPr>
          <p:cNvSpPr txBox="1"/>
          <p:nvPr userDrawn="1"/>
        </p:nvSpPr>
        <p:spPr>
          <a:xfrm>
            <a:off x="434261" y="1222264"/>
            <a:ext cx="6463553" cy="630942"/>
          </a:xfrm>
          <a:prstGeom prst="rect">
            <a:avLst/>
          </a:prstGeom>
          <a:noFill/>
        </p:spPr>
        <p:txBody>
          <a:bodyPr wrap="square" rtlCol="0">
            <a:spAutoFit/>
          </a:bodyPr>
          <a:lstStyle/>
          <a:p>
            <a:r>
              <a:rPr lang="en-US" sz="3500" b="0" i="1" u="none" strike="noStrike" kern="1200" dirty="0">
                <a:solidFill>
                  <a:srgbClr val="F79520"/>
                </a:solidFill>
                <a:effectLst/>
                <a:latin typeface="Arial" panose="020B0604020202020204" pitchFamily="34" charset="0"/>
                <a:ea typeface="+mn-ea"/>
                <a:cs typeface="Arial" panose="020B0604020202020204" pitchFamily="34" charset="0"/>
              </a:rPr>
              <a:t>the world</a:t>
            </a:r>
            <a:endParaRPr lang="en-US" sz="3500" dirty="0">
              <a:solidFill>
                <a:srgbClr val="F7952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07626CD-FA86-A241-90CC-5FFC3E68D3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270138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7A4DD-EB50-4F43-9E9A-CB95F9A269D9}"/>
              </a:ext>
            </a:extLst>
          </p:cNvPr>
          <p:cNvSpPr/>
          <p:nvPr userDrawn="1"/>
        </p:nvSpPr>
        <p:spPr>
          <a:xfrm>
            <a:off x="0" y="5583236"/>
            <a:ext cx="12192000" cy="1274763"/>
          </a:xfrm>
          <a:prstGeom prst="rect">
            <a:avLst/>
          </a:prstGeom>
          <a:solidFill>
            <a:srgbClr val="364B8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5ABC6A51-DC5B-874E-AAA6-B6E162F1EECA}"/>
              </a:ext>
            </a:extLst>
          </p:cNvPr>
          <p:cNvSpPr>
            <a:spLocks noGrp="1"/>
          </p:cNvSpPr>
          <p:nvPr>
            <p:ph type="body" sz="quarter" idx="14" hasCustomPrompt="1"/>
          </p:nvPr>
        </p:nvSpPr>
        <p:spPr>
          <a:xfrm>
            <a:off x="0" y="5875959"/>
            <a:ext cx="12192000" cy="534366"/>
          </a:xfrm>
        </p:spPr>
        <p:txBody>
          <a:bodyPr>
            <a:normAutofit/>
          </a:bodyPr>
          <a:lstStyle>
            <a:lvl1pPr algn="ctr">
              <a:defRPr sz="2800">
                <a:solidFill>
                  <a:srgbClr val="F79520"/>
                </a:solidFill>
              </a:defRPr>
            </a:lvl1pPr>
          </a:lstStyle>
          <a:p>
            <a:pPr lvl="0"/>
            <a:r>
              <a:rPr lang="en-US" dirty="0"/>
              <a:t>Tour Name goes here</a:t>
            </a:r>
          </a:p>
        </p:txBody>
      </p:sp>
      <p:sp>
        <p:nvSpPr>
          <p:cNvPr id="13" name="Text Placeholder 12">
            <a:extLst>
              <a:ext uri="{FF2B5EF4-FFF2-40B4-BE49-F238E27FC236}">
                <a16:creationId xmlns:a16="http://schemas.microsoft.com/office/drawing/2014/main" id="{90018DD8-3F1B-104B-B907-5A7B380E7064}"/>
              </a:ext>
            </a:extLst>
          </p:cNvPr>
          <p:cNvSpPr>
            <a:spLocks noGrp="1"/>
          </p:cNvSpPr>
          <p:nvPr>
            <p:ph type="body" sz="quarter" idx="15" hasCustomPrompt="1"/>
          </p:nvPr>
        </p:nvSpPr>
        <p:spPr>
          <a:xfrm>
            <a:off x="0" y="6391275"/>
            <a:ext cx="12192000" cy="1274763"/>
          </a:xfrm>
        </p:spPr>
        <p:txBody>
          <a:bodyPr/>
          <a:lstStyle>
            <a:lvl1pPr algn="ctr">
              <a:defRPr>
                <a:solidFill>
                  <a:schemeClr val="bg1"/>
                </a:solidFill>
              </a:defRPr>
            </a:lvl1pPr>
          </a:lstStyle>
          <a:p>
            <a:pPr lvl="0"/>
            <a:r>
              <a:rPr lang="en-US" dirty="0"/>
              <a:t>Insert tour dates here: Month DD – DD, YYYY</a:t>
            </a:r>
          </a:p>
        </p:txBody>
      </p:sp>
    </p:spTree>
    <p:extLst>
      <p:ext uri="{BB962C8B-B14F-4D97-AF65-F5344CB8AC3E}">
        <p14:creationId xmlns:p14="http://schemas.microsoft.com/office/powerpoint/2010/main" val="1589616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8488" y="3757565"/>
            <a:ext cx="685835" cy="685835"/>
          </a:xfrm>
          <a:prstGeom prst="rect">
            <a:avLst/>
          </a:prstGeom>
        </p:spPr>
      </p:pic>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489" y="2103201"/>
            <a:ext cx="685834" cy="685834"/>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923306" cy="1325563"/>
          </a:xfrm>
        </p:spPr>
        <p:txBody>
          <a:bodyPr/>
          <a:lstStyle>
            <a:lvl1pPr>
              <a:defRPr/>
            </a:lvl1pPr>
          </a:lstStyle>
          <a:p>
            <a:r>
              <a:rPr lang="en-US" dirty="0"/>
              <a:t>Easy ways to pay</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42561" y="2095430"/>
            <a:ext cx="4395304" cy="988875"/>
          </a:xfrm>
          <a:prstGeom prst="rect">
            <a:avLst/>
          </a:prstGeom>
        </p:spPr>
        <p:txBody>
          <a:bodyPr vert="horz" lIns="91440" tIns="45720" rIns="91440" bIns="45720" rtlCol="0">
            <a:normAutofit/>
          </a:bodyPr>
          <a:lstStyle/>
          <a:p>
            <a:pPr lvl="0"/>
            <a:r>
              <a:rPr lang="en-US" dirty="0"/>
              <a:t>Fundraising support</a:t>
            </a:r>
          </a:p>
          <a:p>
            <a:pPr lvl="1"/>
            <a:r>
              <a:rPr lang="en-US" dirty="0"/>
              <a:t>Personal fundraising page on </a:t>
            </a:r>
            <a:r>
              <a:rPr lang="en-US" dirty="0" err="1"/>
              <a:t>explorica.com</a:t>
            </a:r>
            <a:endParaRPr lang="en-US" dirty="0"/>
          </a:p>
          <a:p>
            <a:pPr lvl="1"/>
            <a:r>
              <a:rPr lang="en-US" dirty="0"/>
              <a:t>Easily request and accept credit card donations from friends and family</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42561" y="3744778"/>
            <a:ext cx="4395304" cy="988875"/>
          </a:xfrm>
          <a:prstGeom prst="rect">
            <a:avLst/>
          </a:prstGeom>
        </p:spPr>
        <p:txBody>
          <a:bodyPr vert="horz" lIns="91440" tIns="45720" rIns="91440" bIns="45720" rtlCol="0">
            <a:normAutofit/>
          </a:bodyPr>
          <a:lstStyle>
            <a:lvl2pPr>
              <a:defRPr/>
            </a:lvl2pPr>
          </a:lstStyle>
          <a:p>
            <a:pPr lvl="0"/>
            <a:r>
              <a:rPr lang="en-US" dirty="0"/>
              <a:t>Financial assistance</a:t>
            </a:r>
          </a:p>
          <a:p>
            <a:pPr lvl="1"/>
            <a:r>
              <a:rPr lang="en-US" dirty="0"/>
              <a:t>Need-based support for qualifying families</a:t>
            </a:r>
          </a:p>
          <a:p>
            <a:pPr lvl="1"/>
            <a:r>
              <a:rPr lang="en-US" dirty="0"/>
              <a:t>Confidential application</a:t>
            </a:r>
          </a:p>
          <a:p>
            <a:pPr lvl="2"/>
            <a:r>
              <a:rPr lang="en-US" dirty="0"/>
              <a:t>Third level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4"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E5846F9-D9E5-8E43-8B23-1C3C4D034DF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511434" y="3461506"/>
            <a:ext cx="2584721" cy="3872660"/>
          </a:xfrm>
          <a:prstGeom prst="rect">
            <a:avLst/>
          </a:prstGeom>
        </p:spPr>
      </p:pic>
      <p:pic>
        <p:nvPicPr>
          <p:cNvPr id="13" name="Picture 12">
            <a:extLst>
              <a:ext uri="{FF2B5EF4-FFF2-40B4-BE49-F238E27FC236}">
                <a16:creationId xmlns:a16="http://schemas.microsoft.com/office/drawing/2014/main" id="{C4843D60-4D61-B44C-83F6-7A969518B9F8}"/>
              </a:ext>
            </a:extLst>
          </p:cNvPr>
          <p:cNvPicPr>
            <a:picLocks noChangeAspect="1"/>
          </p:cNvPicPr>
          <p:nvPr userDrawn="1"/>
        </p:nvPicPr>
        <p:blipFill>
          <a:blip r:embed="rId5"/>
          <a:stretch>
            <a:fillRect/>
          </a:stretch>
        </p:blipFill>
        <p:spPr>
          <a:xfrm rot="3649717">
            <a:off x="6521984" y="1657544"/>
            <a:ext cx="5397046" cy="1542013"/>
          </a:xfrm>
          <a:prstGeom prst="rect">
            <a:avLst/>
          </a:prstGeom>
        </p:spPr>
      </p:pic>
      <p:pic>
        <p:nvPicPr>
          <p:cNvPr id="4" name="Picture 3">
            <a:extLst>
              <a:ext uri="{FF2B5EF4-FFF2-40B4-BE49-F238E27FC236}">
                <a16:creationId xmlns:a16="http://schemas.microsoft.com/office/drawing/2014/main" id="{E5BE9392-450A-AE46-B83C-2FFE5E08936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87294" y="-25022"/>
            <a:ext cx="2748563" cy="3850127"/>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87294" y="3463230"/>
            <a:ext cx="2304706" cy="339477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98DF106-713D-BC44-95A6-7C086EFE3390}"/>
              </a:ext>
            </a:extLst>
          </p:cNvPr>
          <p:cNvPicPr>
            <a:picLocks noChangeAspect="1"/>
          </p:cNvPicPr>
          <p:nvPr userDrawn="1"/>
        </p:nvPicPr>
        <p:blipFill>
          <a:blip r:embed="rId5"/>
          <a:stretch>
            <a:fillRect/>
          </a:stretch>
        </p:blipFill>
        <p:spPr>
          <a:xfrm rot="14955296">
            <a:off x="8513906" y="4967316"/>
            <a:ext cx="5397046" cy="1542013"/>
          </a:xfrm>
          <a:prstGeom prst="rect">
            <a:avLst/>
          </a:prstGeom>
        </p:spPr>
      </p:pic>
      <p:sp>
        <p:nvSpPr>
          <p:cNvPr id="16" name="TextBox 15">
            <a:extLst>
              <a:ext uri="{FF2B5EF4-FFF2-40B4-BE49-F238E27FC236}">
                <a16:creationId xmlns:a16="http://schemas.microsoft.com/office/drawing/2014/main" id="{EDC37C26-6509-8244-B8BB-BAC3F23A5E2D}"/>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dirty="0">
              <a:solidFill>
                <a:srgbClr val="364B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2F80AE20-9549-794B-AFA0-FAB9BF1EBE5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24616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8">
                                            <p:txEl>
                                              <p:pRg st="1" end="1"/>
                                            </p:txEl>
                                          </p:spTgt>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18">
                                            <p:txEl>
                                              <p:pRg st="2" end="2"/>
                                            </p:txEl>
                                          </p:spTgt>
                                        </p:tgtEl>
                                        <p:attrNameLst>
                                          <p:attrName>style.visibility</p:attrName>
                                        </p:attrNameLst>
                                      </p:cBhvr>
                                      <p:to>
                                        <p:strVal val="visible"/>
                                      </p:to>
                                    </p:set>
                                  </p:childTnLst>
                                </p:cTn>
                              </p:par>
                              <p:par>
                                <p:cTn id="24" presetID="1" presetClass="entr" presetSubtype="0" fill="hold" grpId="0" nodeType="withEffect">
                                  <p:stCondLst>
                                    <p:cond delay="500"/>
                                  </p:stCondLst>
                                  <p:childTnLst>
                                    <p:set>
                                      <p:cBhvr>
                                        <p:cTn id="25"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737F5C-1924-FA48-8B3D-153197010A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09458" y="2178217"/>
            <a:ext cx="755650" cy="755650"/>
          </a:xfrm>
          <a:prstGeom prst="rect">
            <a:avLst/>
          </a:prstGeom>
        </p:spPr>
      </p:pic>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5907017" y="2213400"/>
            <a:ext cx="4395304" cy="3041646"/>
          </a:xfrm>
          <a:prstGeom prst="rect">
            <a:avLst/>
          </a:prstGeom>
        </p:spPr>
        <p:txBody>
          <a:bodyPr vert="horz" lIns="91440" tIns="45720" rIns="91440" bIns="45720" rtlCol="0">
            <a:normAutofit/>
          </a:bodyPr>
          <a:lstStyle>
            <a:lvl1pPr>
              <a:lnSpc>
                <a:spcPct val="150000"/>
              </a:lnSpc>
              <a:defRPr>
                <a:solidFill>
                  <a:srgbClr val="F79520"/>
                </a:solidFill>
              </a:defRPr>
            </a:lvl1pPr>
            <a:lvl3pPr>
              <a:defRPr/>
            </a:lvl3pPr>
          </a:lstStyle>
          <a:p>
            <a:pPr lvl="0"/>
            <a:r>
              <a:rPr lang="en-US" dirty="0"/>
              <a:t>You can enroll your child through any </a:t>
            </a:r>
            <a:br>
              <a:rPr lang="en-US" dirty="0"/>
            </a:br>
            <a:r>
              <a:rPr lang="en-US" dirty="0"/>
              <a:t>of the following methods:</a:t>
            </a:r>
          </a:p>
          <a:p>
            <a:pPr lvl="1"/>
            <a:r>
              <a:rPr lang="en-US" dirty="0"/>
              <a:t>Online at </a:t>
            </a:r>
            <a:r>
              <a:rPr lang="en-US" dirty="0" err="1"/>
              <a:t>explorica.com</a:t>
            </a:r>
            <a:r>
              <a:rPr lang="en-US" dirty="0"/>
              <a:t>/</a:t>
            </a:r>
            <a:r>
              <a:rPr lang="en-US" dirty="0" err="1"/>
              <a:t>TourCenterID</a:t>
            </a:r>
            <a:endParaRPr lang="en-US" dirty="0"/>
          </a:p>
          <a:p>
            <a:pPr lvl="1"/>
            <a:r>
              <a:rPr lang="en-US" dirty="0"/>
              <a:t>By phone at 1.888.310.7121</a:t>
            </a:r>
          </a:p>
          <a:p>
            <a:pPr lvl="1"/>
            <a:r>
              <a:rPr lang="en-US" dirty="0"/>
              <a:t>By mail when you complete the paper application and send it in to </a:t>
            </a:r>
            <a:r>
              <a:rPr lang="en-US" dirty="0" err="1"/>
              <a:t>Explorica</a:t>
            </a:r>
            <a:endParaRPr lang="en-US" dirty="0"/>
          </a:p>
          <a:p>
            <a:pPr lvl="2"/>
            <a:r>
              <a:rPr lang="en-US" dirty="0"/>
              <a:t>At 101 Federal Street, Suite 900</a:t>
            </a:r>
            <a:br>
              <a:rPr lang="en-US" dirty="0"/>
            </a:br>
            <a:r>
              <a:rPr lang="en-US" dirty="0"/>
              <a:t>Boston, MA 02110</a:t>
            </a:r>
          </a:p>
          <a:p>
            <a:pPr lvl="2"/>
            <a:r>
              <a:rPr lang="en-US" dirty="0"/>
              <a:t>Or 591 Camino de la Reina, Suite 640</a:t>
            </a:r>
            <a:br>
              <a:rPr lang="en-US" dirty="0"/>
            </a:br>
            <a:r>
              <a:rPr lang="en-US" dirty="0"/>
              <a:t>San Diego, CA 92108</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0" y="0"/>
            <a:ext cx="4255477" cy="6858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02321" y="4948188"/>
            <a:ext cx="812800" cy="812800"/>
          </a:xfrm>
          <a:prstGeom prst="rect">
            <a:avLst/>
          </a:prstGeom>
        </p:spPr>
      </p:pic>
      <p:sp>
        <p:nvSpPr>
          <p:cNvPr id="12" name="TextBox 11">
            <a:extLst>
              <a:ext uri="{FF2B5EF4-FFF2-40B4-BE49-F238E27FC236}">
                <a16:creationId xmlns:a16="http://schemas.microsoft.com/office/drawing/2014/main" id="{8EB575C6-2037-334F-910B-9C02DED9C0FA}"/>
              </a:ext>
            </a:extLst>
          </p:cNvPr>
          <p:cNvSpPr txBox="1"/>
          <p:nvPr userDrawn="1"/>
        </p:nvSpPr>
        <p:spPr>
          <a:xfrm>
            <a:off x="4872892" y="878778"/>
            <a:ext cx="6463553" cy="646331"/>
          </a:xfrm>
          <a:prstGeom prst="rect">
            <a:avLst/>
          </a:prstGeom>
          <a:noFill/>
        </p:spPr>
        <p:txBody>
          <a:bodyPr wrap="square" rtlCol="0">
            <a:spAutoFit/>
          </a:bodyPr>
          <a:lstStyle/>
          <a:p>
            <a:r>
              <a:rPr lang="en-US" sz="1800" b="0" i="1" u="none" strike="noStrike" kern="1200" dirty="0" err="1">
                <a:solidFill>
                  <a:srgbClr val="364B8C"/>
                </a:solidFill>
                <a:effectLst/>
                <a:latin typeface="Arial" panose="020B0604020202020204" pitchFamily="34" charset="0"/>
                <a:ea typeface="+mn-ea"/>
                <a:cs typeface="Arial" panose="020B0604020202020204" pitchFamily="34" charset="0"/>
              </a:rPr>
              <a:t>Explorica</a:t>
            </a: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 is there for our group, and for you, every</a:t>
            </a:r>
            <a:b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b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step of the way. </a:t>
            </a:r>
            <a:endParaRPr lang="en-US" dirty="0">
              <a:solidFill>
                <a:srgbClr val="364B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9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6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D5E044-0FA5-114B-B6B2-AFBB2C19F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7365" y="1484490"/>
            <a:ext cx="5972078" cy="1135186"/>
          </a:xfrm>
          <a:prstGeom prst="rect">
            <a:avLst/>
          </a:prstGeom>
        </p:spPr>
      </p:pic>
      <p:pic>
        <p:nvPicPr>
          <p:cNvPr id="9" name="Picture 8">
            <a:extLst>
              <a:ext uri="{FF2B5EF4-FFF2-40B4-BE49-F238E27FC236}">
                <a16:creationId xmlns:a16="http://schemas.microsoft.com/office/drawing/2014/main" id="{2AF90743-E8E4-7E49-B0AA-E136B1A806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01557" y="2346131"/>
            <a:ext cx="9607403" cy="4803701"/>
          </a:xfrm>
          <a:prstGeom prst="rect">
            <a:avLst/>
          </a:prstGeom>
        </p:spPr>
      </p:pic>
    </p:spTree>
    <p:extLst>
      <p:ext uri="{BB962C8B-B14F-4D97-AF65-F5344CB8AC3E}">
        <p14:creationId xmlns:p14="http://schemas.microsoft.com/office/powerpoint/2010/main" val="4081573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7A4DD-EB50-4F43-9E9A-CB95F9A269D9}"/>
              </a:ext>
            </a:extLst>
          </p:cNvPr>
          <p:cNvSpPr/>
          <p:nvPr userDrawn="1"/>
        </p:nvSpPr>
        <p:spPr>
          <a:xfrm>
            <a:off x="0" y="5595111"/>
            <a:ext cx="12192000" cy="12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5ABC6A51-DC5B-874E-AAA6-B6E162F1EECA}"/>
              </a:ext>
            </a:extLst>
          </p:cNvPr>
          <p:cNvSpPr>
            <a:spLocks noGrp="1"/>
          </p:cNvSpPr>
          <p:nvPr>
            <p:ph type="body" sz="quarter" idx="14" hasCustomPrompt="1"/>
          </p:nvPr>
        </p:nvSpPr>
        <p:spPr>
          <a:xfrm>
            <a:off x="0" y="5875959"/>
            <a:ext cx="12192000" cy="534366"/>
          </a:xfrm>
        </p:spPr>
        <p:txBody>
          <a:bodyPr>
            <a:normAutofit/>
          </a:bodyPr>
          <a:lstStyle>
            <a:lvl1pPr algn="ctr">
              <a:defRPr sz="2800">
                <a:solidFill>
                  <a:srgbClr val="F79520"/>
                </a:solidFill>
              </a:defRPr>
            </a:lvl1pPr>
          </a:lstStyle>
          <a:p>
            <a:pPr lvl="0"/>
            <a:r>
              <a:rPr lang="en-US" dirty="0"/>
              <a:t>Tour Name goes here</a:t>
            </a:r>
          </a:p>
        </p:txBody>
      </p:sp>
      <p:sp>
        <p:nvSpPr>
          <p:cNvPr id="13" name="Text Placeholder 12">
            <a:extLst>
              <a:ext uri="{FF2B5EF4-FFF2-40B4-BE49-F238E27FC236}">
                <a16:creationId xmlns:a16="http://schemas.microsoft.com/office/drawing/2014/main" id="{90018DD8-3F1B-104B-B907-5A7B380E7064}"/>
              </a:ext>
            </a:extLst>
          </p:cNvPr>
          <p:cNvSpPr>
            <a:spLocks noGrp="1"/>
          </p:cNvSpPr>
          <p:nvPr>
            <p:ph type="body" sz="quarter" idx="15" hasCustomPrompt="1"/>
          </p:nvPr>
        </p:nvSpPr>
        <p:spPr>
          <a:xfrm>
            <a:off x="0" y="6391275"/>
            <a:ext cx="12192000" cy="1274763"/>
          </a:xfrm>
        </p:spPr>
        <p:txBody>
          <a:bodyPr/>
          <a:lstStyle>
            <a:lvl1pPr algn="ctr">
              <a:defRPr>
                <a:solidFill>
                  <a:srgbClr val="0094D2"/>
                </a:solidFill>
              </a:defRPr>
            </a:lvl1pPr>
          </a:lstStyle>
          <a:p>
            <a:pPr lvl="0"/>
            <a:r>
              <a:rPr lang="en-US" dirty="0"/>
              <a:t>Insert tour dates here: Month DD – DD, YYYY</a:t>
            </a:r>
          </a:p>
        </p:txBody>
      </p:sp>
    </p:spTree>
    <p:extLst>
      <p:ext uri="{BB962C8B-B14F-4D97-AF65-F5344CB8AC3E}">
        <p14:creationId xmlns:p14="http://schemas.microsoft.com/office/powerpoint/2010/main" val="426624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2321" y="4948188"/>
            <a:ext cx="812800" cy="812800"/>
          </a:xfrm>
          <a:prstGeom prst="rect">
            <a:avLst/>
          </a:prstGeom>
        </p:spPr>
      </p:pic>
      <p:sp>
        <p:nvSpPr>
          <p:cNvPr id="16" name="Text Placeholder 2">
            <a:extLst>
              <a:ext uri="{FF2B5EF4-FFF2-40B4-BE49-F238E27FC236}">
                <a16:creationId xmlns:a16="http://schemas.microsoft.com/office/drawing/2014/main" id="{EE4DB2A6-E7A9-254B-A3B6-CB13766AAAED}"/>
              </a:ext>
            </a:extLst>
          </p:cNvPr>
          <p:cNvSpPr>
            <a:spLocks noGrp="1"/>
          </p:cNvSpPr>
          <p:nvPr>
            <p:ph idx="14" hasCustomPrompt="1"/>
          </p:nvPr>
        </p:nvSpPr>
        <p:spPr>
          <a:xfrm>
            <a:off x="4850376" y="815423"/>
            <a:ext cx="6488183"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82326C37-52CE-5C48-AA69-CB68465D575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4241800" cy="6858000"/>
          </a:xfrm>
          <a:prstGeom prst="rect">
            <a:avLst/>
          </a:prstGeom>
        </p:spPr>
      </p:pic>
    </p:spTree>
    <p:extLst>
      <p:ext uri="{BB962C8B-B14F-4D97-AF65-F5344CB8AC3E}">
        <p14:creationId xmlns:p14="http://schemas.microsoft.com/office/powerpoint/2010/main" val="2338781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9AAB-B210-8D42-9B8D-367844220D5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FD1293A-E881-EC45-A492-7B1522DFB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2184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0755" y="1819194"/>
            <a:ext cx="685834" cy="685834"/>
          </a:xfrm>
          <a:prstGeom prst="rect">
            <a:avLst/>
          </a:prstGeom>
        </p:spPr>
      </p:pic>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54827" y="181142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754" y="3153203"/>
            <a:ext cx="685835" cy="685835"/>
          </a:xfrm>
          <a:prstGeom prst="rect">
            <a:avLst/>
          </a:prstGeom>
        </p:spPr>
      </p:pic>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54827" y="3140416"/>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1BD8DF80-3DE4-4F43-90D3-725D5A6098F1}"/>
              </a:ext>
            </a:extLst>
          </p:cNvPr>
          <p:cNvSpPr>
            <a:spLocks noGrp="1"/>
          </p:cNvSpPr>
          <p:nvPr>
            <p:ph idx="13" hasCustomPrompt="1"/>
          </p:nvPr>
        </p:nvSpPr>
        <p:spPr>
          <a:xfrm>
            <a:off x="1366544" y="4477016"/>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1A0DF9EF-2C6E-D04D-B186-BE6CB1D663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592" y="4434822"/>
            <a:ext cx="685287" cy="685287"/>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923306" cy="1325563"/>
          </a:xfrm>
        </p:spPr>
        <p:txBody>
          <a:bodyPr/>
          <a:lstStyle>
            <a:lvl1pPr>
              <a:defRPr/>
            </a:lvl1pPr>
          </a:lstStyle>
          <a:p>
            <a:r>
              <a:rPr lang="en-US" dirty="0"/>
              <a:t>Why your child should travel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4"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DE33A28-CD56-974B-BB33-9A9DFB025EB7}"/>
              </a:ext>
            </a:extLst>
          </p:cNvPr>
          <p:cNvPicPr>
            <a:picLocks noChangeAspect="1"/>
          </p:cNvPicPr>
          <p:nvPr userDrawn="1"/>
        </p:nvPicPr>
        <p:blipFill>
          <a:blip r:embed="rId5"/>
          <a:stretch>
            <a:fillRect/>
          </a:stretch>
        </p:blipFill>
        <p:spPr>
          <a:xfrm rot="3649717">
            <a:off x="6521984" y="1657544"/>
            <a:ext cx="5397046" cy="1542013"/>
          </a:xfrm>
          <a:prstGeom prst="rect">
            <a:avLst/>
          </a:prstGeom>
        </p:spPr>
      </p:pic>
      <p:pic>
        <p:nvPicPr>
          <p:cNvPr id="19" name="Picture 18">
            <a:extLst>
              <a:ext uri="{FF2B5EF4-FFF2-40B4-BE49-F238E27FC236}">
                <a16:creationId xmlns:a16="http://schemas.microsoft.com/office/drawing/2014/main" id="{480E3E55-438F-9C48-8816-EF5F3FFCE39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76413" y="-20678"/>
            <a:ext cx="2552166" cy="4019661"/>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75418" y="3463229"/>
            <a:ext cx="2371371" cy="3469927"/>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CF56CAC-C240-CC4B-9489-C5C881EDCA34}"/>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7516916" y="3463230"/>
            <a:ext cx="2364895" cy="3394770"/>
          </a:xfrm>
          <a:prstGeom prst="rect">
            <a:avLst/>
          </a:prstGeom>
        </p:spPr>
      </p:pic>
      <p:pic>
        <p:nvPicPr>
          <p:cNvPr id="16" name="Picture 15">
            <a:extLst>
              <a:ext uri="{FF2B5EF4-FFF2-40B4-BE49-F238E27FC236}">
                <a16:creationId xmlns:a16="http://schemas.microsoft.com/office/drawing/2014/main" id="{0997CC11-D933-5C43-90BA-A8A9BAF59E50}"/>
              </a:ext>
            </a:extLst>
          </p:cNvPr>
          <p:cNvPicPr>
            <a:picLocks noChangeAspect="1"/>
          </p:cNvPicPr>
          <p:nvPr userDrawn="1"/>
        </p:nvPicPr>
        <p:blipFill>
          <a:blip r:embed="rId5"/>
          <a:stretch>
            <a:fillRect/>
          </a:stretch>
        </p:blipFill>
        <p:spPr>
          <a:xfrm rot="14955296">
            <a:off x="8513906" y="4967316"/>
            <a:ext cx="5397046" cy="1542013"/>
          </a:xfrm>
          <a:prstGeom prst="rect">
            <a:avLst/>
          </a:prstGeom>
        </p:spPr>
      </p:pic>
      <p:pic>
        <p:nvPicPr>
          <p:cNvPr id="23" name="Picture 22">
            <a:extLst>
              <a:ext uri="{FF2B5EF4-FFF2-40B4-BE49-F238E27FC236}">
                <a16:creationId xmlns:a16="http://schemas.microsoft.com/office/drawing/2014/main" id="{3B8F9868-36AF-F24A-94CF-A3C62D6D41B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3177321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Why your child should travel</a:t>
            </a:r>
          </a:p>
        </p:txBody>
      </p:sp>
      <p:pic>
        <p:nvPicPr>
          <p:cNvPr id="9" name="Picture 8">
            <a:extLst>
              <a:ext uri="{FF2B5EF4-FFF2-40B4-BE49-F238E27FC236}">
                <a16:creationId xmlns:a16="http://schemas.microsoft.com/office/drawing/2014/main" id="{D7E0F59C-AD13-1948-9A6F-5D6F3B1D0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15200" y="-11875"/>
            <a:ext cx="5312024" cy="6958940"/>
          </a:xfrm>
          <a:prstGeom prst="rect">
            <a:avLst/>
          </a:prstGeom>
        </p:spPr>
      </p:pic>
      <p:pic>
        <p:nvPicPr>
          <p:cNvPr id="6" name="Picture 5">
            <a:extLst>
              <a:ext uri="{FF2B5EF4-FFF2-40B4-BE49-F238E27FC236}">
                <a16:creationId xmlns:a16="http://schemas.microsoft.com/office/drawing/2014/main" id="{FC440FCE-66D8-D94B-9AC3-6EDBE66D10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4147412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FD24F6-CEE8-AA46-8613-1EEB6D9E909B}"/>
              </a:ext>
            </a:extLst>
          </p:cNvPr>
          <p:cNvSpPr/>
          <p:nvPr userDrawn="1"/>
        </p:nvSpPr>
        <p:spPr>
          <a:xfrm>
            <a:off x="5931194" y="0"/>
            <a:ext cx="6260806" cy="6858000"/>
          </a:xfrm>
          <a:prstGeom prst="rect">
            <a:avLst/>
          </a:prstGeom>
          <a:solidFill>
            <a:srgbClr val="00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0BC8072-59CF-CA48-9992-208ABC889F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702" y="1948583"/>
            <a:ext cx="750016" cy="75001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1</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10B24BB8-F826-6340-8E4A-E0C020B573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4789" y="3879098"/>
            <a:ext cx="685287" cy="685287"/>
          </a:xfrm>
          <a:prstGeom prst="rect">
            <a:avLst/>
          </a:prstGeom>
        </p:spPr>
      </p:pic>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874128"/>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AF10F03A-59B0-9A42-8781-6F0A17BADF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55644" y="1948583"/>
            <a:ext cx="764313" cy="764313"/>
          </a:xfrm>
          <a:prstGeom prst="rect">
            <a:avLst/>
          </a:prstGeom>
        </p:spPr>
      </p:pic>
      <p:sp>
        <p:nvSpPr>
          <p:cNvPr id="13" name="Text Placeholder 2">
            <a:extLst>
              <a:ext uri="{FF2B5EF4-FFF2-40B4-BE49-F238E27FC236}">
                <a16:creationId xmlns:a16="http://schemas.microsoft.com/office/drawing/2014/main" id="{EC9B3D69-68F5-354D-8DA4-A544CE5C93B7}"/>
              </a:ext>
            </a:extLst>
          </p:cNvPr>
          <p:cNvSpPr>
            <a:spLocks noGrp="1"/>
          </p:cNvSpPr>
          <p:nvPr>
            <p:ph idx="13" hasCustomPrompt="1"/>
          </p:nvPr>
        </p:nvSpPr>
        <p:spPr>
          <a:xfrm>
            <a:off x="7432597" y="1948583"/>
            <a:ext cx="4395304" cy="988875"/>
          </a:xfrm>
          <a:prstGeom prst="rect">
            <a:avLst/>
          </a:prstGeom>
        </p:spPr>
        <p:txBody>
          <a:bodyPr vert="horz" lIns="91440" tIns="45720" rIns="91440" bIns="45720" rtlCol="0">
            <a:normAutofit/>
          </a:bodyPr>
          <a:lstStyle>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16" name="Picture 15">
            <a:extLst>
              <a:ext uri="{FF2B5EF4-FFF2-40B4-BE49-F238E27FC236}">
                <a16:creationId xmlns:a16="http://schemas.microsoft.com/office/drawing/2014/main" id="{EB0D0241-9583-E54F-B84D-89018219B9F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pic>
        <p:nvPicPr>
          <p:cNvPr id="19" name="Picture 18">
            <a:extLst>
              <a:ext uri="{FF2B5EF4-FFF2-40B4-BE49-F238E27FC236}">
                <a16:creationId xmlns:a16="http://schemas.microsoft.com/office/drawing/2014/main" id="{DD3FB105-8700-364B-B952-88F504C71D4B}"/>
              </a:ext>
            </a:extLst>
          </p:cNvPr>
          <p:cNvPicPr>
            <a:picLocks noChangeAspect="1"/>
          </p:cNvPicPr>
          <p:nvPr userDrawn="1"/>
        </p:nvPicPr>
        <p:blipFill>
          <a:blip r:embed="rId6"/>
          <a:stretch>
            <a:fillRect/>
          </a:stretch>
        </p:blipFill>
        <p:spPr>
          <a:xfrm rot="743178">
            <a:off x="7272020" y="-93167"/>
            <a:ext cx="5397046" cy="1542013"/>
          </a:xfrm>
          <a:prstGeom prst="rect">
            <a:avLst/>
          </a:prstGeom>
        </p:spPr>
      </p:pic>
      <p:pic>
        <p:nvPicPr>
          <p:cNvPr id="11" name="Picture 10">
            <a:extLst>
              <a:ext uri="{FF2B5EF4-FFF2-40B4-BE49-F238E27FC236}">
                <a16:creationId xmlns:a16="http://schemas.microsoft.com/office/drawing/2014/main" id="{5746EAA3-16CF-7846-808C-DD175BF06DD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55644" y="3874128"/>
            <a:ext cx="764313" cy="764313"/>
          </a:xfrm>
          <a:prstGeom prst="rect">
            <a:avLst/>
          </a:prstGeom>
        </p:spPr>
      </p:pic>
      <p:sp>
        <p:nvSpPr>
          <p:cNvPr id="14" name="Text Placeholder 2">
            <a:extLst>
              <a:ext uri="{FF2B5EF4-FFF2-40B4-BE49-F238E27FC236}">
                <a16:creationId xmlns:a16="http://schemas.microsoft.com/office/drawing/2014/main" id="{3E581DDF-559C-AD4B-AF88-6BF6699ABBCF}"/>
              </a:ext>
            </a:extLst>
          </p:cNvPr>
          <p:cNvSpPr>
            <a:spLocks noGrp="1"/>
          </p:cNvSpPr>
          <p:nvPr>
            <p:ph idx="14" hasCustomPrompt="1"/>
          </p:nvPr>
        </p:nvSpPr>
        <p:spPr>
          <a:xfrm>
            <a:off x="7432597" y="3874128"/>
            <a:ext cx="4395304" cy="988875"/>
          </a:xfrm>
          <a:prstGeom prst="rect">
            <a:avLst/>
          </a:prstGeom>
        </p:spPr>
        <p:txBody>
          <a:bodyPr vert="horz" lIns="91440" tIns="45720" rIns="91440" bIns="45720" rtlCol="0">
            <a:normAutofit/>
          </a:bodyPr>
          <a:lstStyle>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722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2321" y="4948188"/>
            <a:ext cx="812800" cy="812800"/>
          </a:xfrm>
          <a:prstGeom prst="rect">
            <a:avLst/>
          </a:prstGeom>
        </p:spPr>
      </p:pic>
      <p:sp>
        <p:nvSpPr>
          <p:cNvPr id="16" name="Text Placeholder 2">
            <a:extLst>
              <a:ext uri="{FF2B5EF4-FFF2-40B4-BE49-F238E27FC236}">
                <a16:creationId xmlns:a16="http://schemas.microsoft.com/office/drawing/2014/main" id="{EE4DB2A6-E7A9-254B-A3B6-CB13766AAAED}"/>
              </a:ext>
            </a:extLst>
          </p:cNvPr>
          <p:cNvSpPr>
            <a:spLocks noGrp="1"/>
          </p:cNvSpPr>
          <p:nvPr>
            <p:ph idx="14" hasCustomPrompt="1"/>
          </p:nvPr>
        </p:nvSpPr>
        <p:spPr>
          <a:xfrm>
            <a:off x="4850376" y="815423"/>
            <a:ext cx="6488183"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82326C37-52CE-5C48-AA69-CB68465D575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4241800" cy="6858000"/>
          </a:xfrm>
          <a:prstGeom prst="rect">
            <a:avLst/>
          </a:prstGeom>
        </p:spPr>
      </p:pic>
    </p:spTree>
    <p:extLst>
      <p:ext uri="{BB962C8B-B14F-4D97-AF65-F5344CB8AC3E}">
        <p14:creationId xmlns:p14="http://schemas.microsoft.com/office/powerpoint/2010/main" val="27164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B24BB8-F826-6340-8E4A-E0C020B57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789" y="3538844"/>
            <a:ext cx="685287" cy="685287"/>
          </a:xfrm>
          <a:prstGeom prst="rect">
            <a:avLst/>
          </a:prstGeom>
        </p:spPr>
      </p:pic>
      <p:pic>
        <p:nvPicPr>
          <p:cNvPr id="4" name="Picture 3">
            <a:extLst>
              <a:ext uri="{FF2B5EF4-FFF2-40B4-BE49-F238E27FC236}">
                <a16:creationId xmlns:a16="http://schemas.microsoft.com/office/drawing/2014/main" id="{C0BC8072-59CF-CA48-9992-208ABC889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702" y="1948583"/>
            <a:ext cx="750016" cy="75001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1</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533874"/>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0B05F279-25D0-5140-9C43-A6742A617A6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294783" y="0"/>
            <a:ext cx="6208588" cy="7039778"/>
          </a:xfrm>
          <a:prstGeom prst="rect">
            <a:avLst/>
          </a:prstGeom>
        </p:spPr>
      </p:pic>
      <p:pic>
        <p:nvPicPr>
          <p:cNvPr id="10" name="Picture 9">
            <a:extLst>
              <a:ext uri="{FF2B5EF4-FFF2-40B4-BE49-F238E27FC236}">
                <a16:creationId xmlns:a16="http://schemas.microsoft.com/office/drawing/2014/main" id="{1977218E-2BA3-BA48-B51B-61F1F7FC24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245717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20B16-4E5F-FB44-B595-7E7E104E26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274" y="3785316"/>
            <a:ext cx="764313" cy="764313"/>
          </a:xfrm>
          <a:prstGeom prst="rect">
            <a:avLst/>
          </a:prstGeom>
        </p:spPr>
      </p:pic>
      <p:pic>
        <p:nvPicPr>
          <p:cNvPr id="4" name="Picture 3">
            <a:extLst>
              <a:ext uri="{FF2B5EF4-FFF2-40B4-BE49-F238E27FC236}">
                <a16:creationId xmlns:a16="http://schemas.microsoft.com/office/drawing/2014/main" id="{6D48894D-F069-F749-9BF2-D78C20F4B6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275" y="1909069"/>
            <a:ext cx="764313" cy="764313"/>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2</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784894"/>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7C14952-E5C4-E94D-99EA-6E2BBA32125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324297" y="-1"/>
            <a:ext cx="5867703" cy="7039779"/>
          </a:xfrm>
          <a:prstGeom prst="rect">
            <a:avLst/>
          </a:prstGeom>
        </p:spPr>
      </p:pic>
      <p:pic>
        <p:nvPicPr>
          <p:cNvPr id="10" name="Picture 9">
            <a:extLst>
              <a:ext uri="{FF2B5EF4-FFF2-40B4-BE49-F238E27FC236}">
                <a16:creationId xmlns:a16="http://schemas.microsoft.com/office/drawing/2014/main" id="{15D0403B-B47F-844F-938C-172CABDE9F8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11673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25" y="-501309"/>
            <a:ext cx="12377690" cy="4840077"/>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solidFill>
                  <a:srgbClr val="364B8C"/>
                </a:solidFill>
              </a:defRPr>
            </a:lvl1pPr>
          </a:lstStyle>
          <a:p>
            <a:r>
              <a:rPr lang="en-US" dirty="0"/>
              <a:t>Why </a:t>
            </a:r>
            <a:r>
              <a:rPr lang="en-US" dirty="0" err="1"/>
              <a:t>Explorica</a:t>
            </a:r>
            <a:r>
              <a:rPr lang="en-US" dirty="0"/>
              <a:t>?</a:t>
            </a:r>
          </a:p>
        </p:txBody>
      </p:sp>
      <p:sp>
        <p:nvSpPr>
          <p:cNvPr id="12" name="Text Placeholder 2">
            <a:extLst>
              <a:ext uri="{FF2B5EF4-FFF2-40B4-BE49-F238E27FC236}">
                <a16:creationId xmlns:a16="http://schemas.microsoft.com/office/drawing/2014/main" id="{65DB93FA-EBF3-1745-BB96-31D6E64E2A53}"/>
              </a:ext>
            </a:extLst>
          </p:cNvPr>
          <p:cNvSpPr>
            <a:spLocks noGrp="1"/>
          </p:cNvSpPr>
          <p:nvPr>
            <p:ph idx="11" hasCustomPrompt="1"/>
          </p:nvPr>
        </p:nvSpPr>
        <p:spPr>
          <a:xfrm>
            <a:off x="4317253" y="5139549"/>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Daily tour updates</a:t>
            </a:r>
          </a:p>
          <a:p>
            <a:pPr lvl="0"/>
            <a:r>
              <a:rPr lang="en-US" dirty="0"/>
              <a:t>Global vigilance</a:t>
            </a:r>
          </a:p>
          <a:p>
            <a:pPr lvl="0"/>
            <a:r>
              <a:rPr lang="en-US" dirty="0"/>
              <a:t>Network of more than 45 offices</a:t>
            </a:r>
          </a:p>
        </p:txBody>
      </p:sp>
      <p:sp>
        <p:nvSpPr>
          <p:cNvPr id="13" name="Text Placeholder 2">
            <a:extLst>
              <a:ext uri="{FF2B5EF4-FFF2-40B4-BE49-F238E27FC236}">
                <a16:creationId xmlns:a16="http://schemas.microsoft.com/office/drawing/2014/main" id="{60F11C55-ADC4-3841-A6AE-B894B9E63CD2}"/>
              </a:ext>
            </a:extLst>
          </p:cNvPr>
          <p:cNvSpPr>
            <a:spLocks noGrp="1"/>
          </p:cNvSpPr>
          <p:nvPr>
            <p:ph idx="12" hasCustomPrompt="1"/>
          </p:nvPr>
        </p:nvSpPr>
        <p:spPr>
          <a:xfrm>
            <a:off x="8126260" y="5139550"/>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USTOA $1 million Travelers’ Assistance</a:t>
            </a:r>
          </a:p>
          <a:p>
            <a:pPr lvl="0"/>
            <a:r>
              <a:rPr lang="en-US" dirty="0"/>
              <a:t>Comprehensive liability coverage</a:t>
            </a:r>
          </a:p>
          <a:p>
            <a:pPr lvl="0"/>
            <a:r>
              <a:rPr lang="en-US" dirty="0"/>
              <a:t>Trusted travel protection plans</a:t>
            </a: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396699" y="5137983"/>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Proactive risk management</a:t>
            </a:r>
          </a:p>
          <a:p>
            <a:pPr lvl="0"/>
            <a:r>
              <a:rPr lang="en-US" dirty="0"/>
              <a:t>Expertly trained, multilingual tour directors</a:t>
            </a:r>
          </a:p>
          <a:p>
            <a:pPr lvl="0"/>
            <a:r>
              <a:rPr lang="en-US" dirty="0"/>
              <a:t>24/7 emergency support</a:t>
            </a:r>
          </a:p>
        </p:txBody>
      </p:sp>
      <p:pic>
        <p:nvPicPr>
          <p:cNvPr id="3" name="Picture 2">
            <a:extLst>
              <a:ext uri="{FF2B5EF4-FFF2-40B4-BE49-F238E27FC236}">
                <a16:creationId xmlns:a16="http://schemas.microsoft.com/office/drawing/2014/main" id="{BF8BA364-30EF-C747-8396-39FEC170C7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2750" y="3701514"/>
            <a:ext cx="1206500" cy="1206500"/>
          </a:xfrm>
          <a:prstGeom prst="rect">
            <a:avLst/>
          </a:prstGeom>
        </p:spPr>
      </p:pic>
      <p:pic>
        <p:nvPicPr>
          <p:cNvPr id="4" name="Picture 3">
            <a:extLst>
              <a:ext uri="{FF2B5EF4-FFF2-40B4-BE49-F238E27FC236}">
                <a16:creationId xmlns:a16="http://schemas.microsoft.com/office/drawing/2014/main" id="{1FDFA5F6-7FCF-0C42-9F57-C62F10751A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01757" y="3701514"/>
            <a:ext cx="1206500" cy="1206500"/>
          </a:xfrm>
          <a:prstGeom prst="rect">
            <a:avLst/>
          </a:prstGeom>
        </p:spPr>
      </p:pic>
      <p:pic>
        <p:nvPicPr>
          <p:cNvPr id="5" name="Picture 4">
            <a:extLst>
              <a:ext uri="{FF2B5EF4-FFF2-40B4-BE49-F238E27FC236}">
                <a16:creationId xmlns:a16="http://schemas.microsoft.com/office/drawing/2014/main" id="{3501B46D-A894-A04E-AAA7-72C7F499A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3935" y="3653253"/>
            <a:ext cx="1303022" cy="1303022"/>
          </a:xfrm>
          <a:prstGeom prst="rect">
            <a:avLst/>
          </a:prstGeom>
        </p:spPr>
      </p:pic>
      <p:pic>
        <p:nvPicPr>
          <p:cNvPr id="15" name="Picture 14">
            <a:extLst>
              <a:ext uri="{FF2B5EF4-FFF2-40B4-BE49-F238E27FC236}">
                <a16:creationId xmlns:a16="http://schemas.microsoft.com/office/drawing/2014/main" id="{34BAE17D-3FBA-DA4E-958A-F4ADD8A63D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373271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5583394" y="1191035"/>
            <a:ext cx="7923306" cy="1325563"/>
          </a:xfrm>
        </p:spPr>
        <p:txBody>
          <a:bodyPr/>
          <a:lstStyle>
            <a:lvl1pPr>
              <a:defRPr/>
            </a:lvl1pPr>
          </a:lstStyle>
          <a:p>
            <a:r>
              <a:rPr lang="en-US" dirty="0"/>
              <a:t>Where we’re going</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5583394" y="2978391"/>
            <a:ext cx="5235402" cy="988875"/>
          </a:xfrm>
          <a:prstGeom prst="rect">
            <a:avLst/>
          </a:prstGeom>
        </p:spPr>
        <p:txBody>
          <a:bodyPr vert="horz" lIns="91440" tIns="45720" rIns="91440" bIns="45720" rtlCol="0">
            <a:normAutofit/>
          </a:bodyPr>
          <a:lstStyle>
            <a:lvl1pPr marL="285750" indent="-285750">
              <a:lnSpc>
                <a:spcPct val="140000"/>
              </a:lnSpc>
              <a:buFont typeface="Arial" panose="020B0604020202020204" pitchFamily="34" charset="0"/>
              <a:buChar char="•"/>
              <a:defRPr/>
            </a:lvl1pPr>
            <a:lvl2pPr marL="244475" indent="0">
              <a:buNone/>
              <a:defRPr/>
            </a:lvl2pPr>
          </a:lstStyle>
          <a:p>
            <a:pPr lvl="0"/>
            <a:r>
              <a:rPr lang="en-US" dirty="0"/>
              <a:t>Date of Trip DD-DD Month</a:t>
            </a:r>
          </a:p>
          <a:p>
            <a:pPr lvl="0"/>
            <a:r>
              <a:rPr lang="en-US" dirty="0"/>
              <a:t>Length of trip in days</a:t>
            </a:r>
          </a:p>
          <a:p>
            <a:pPr lvl="1"/>
            <a:r>
              <a:rPr lang="en-US" dirty="0"/>
              <a:t>Type a brief overview of the location you want to visit and how it is relevant to the lessons/curriculum your students will be learning about.</a:t>
            </a:r>
          </a:p>
        </p:txBody>
      </p:sp>
      <p:sp>
        <p:nvSpPr>
          <p:cNvPr id="15" name="TextBox 14">
            <a:extLst>
              <a:ext uri="{FF2B5EF4-FFF2-40B4-BE49-F238E27FC236}">
                <a16:creationId xmlns:a16="http://schemas.microsoft.com/office/drawing/2014/main" id="{4748F535-ADA1-AA48-B819-56CCD5300B84}"/>
              </a:ext>
            </a:extLst>
          </p:cNvPr>
          <p:cNvSpPr txBox="1"/>
          <p:nvPr userDrawn="1"/>
        </p:nvSpPr>
        <p:spPr>
          <a:xfrm>
            <a:off x="5583394" y="2147266"/>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And why…</a:t>
            </a:r>
            <a:endParaRPr lang="en-US" dirty="0">
              <a:solidFill>
                <a:srgbClr val="364B8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488B7DB0-99D1-C647-988F-92E689B2875F}"/>
              </a:ext>
            </a:extLst>
          </p:cNvPr>
          <p:cNvSpPr>
            <a:spLocks noGrp="1"/>
          </p:cNvSpPr>
          <p:nvPr>
            <p:ph type="pic" sz="quarter" idx="14"/>
          </p:nvPr>
        </p:nvSpPr>
        <p:spPr>
          <a:xfrm>
            <a:off x="695128" y="2358090"/>
            <a:ext cx="3428513" cy="3428513"/>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CF785CE3-66E8-324B-99DE-EEA898D41F6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2693051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Video slide title</a:t>
            </a:r>
          </a:p>
        </p:txBody>
      </p:sp>
    </p:spTree>
    <p:extLst>
      <p:ext uri="{BB962C8B-B14F-4D97-AF65-F5344CB8AC3E}">
        <p14:creationId xmlns:p14="http://schemas.microsoft.com/office/powerpoint/2010/main" val="767692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782406-16CB-4846-99C0-E549A5081052}"/>
              </a:ext>
            </a:extLst>
          </p:cNvPr>
          <p:cNvSpPr>
            <a:spLocks noGrp="1"/>
          </p:cNvSpPr>
          <p:nvPr>
            <p:ph type="pic" sz="quarter" idx="10"/>
          </p:nvPr>
        </p:nvSpPr>
        <p:spPr>
          <a:xfrm>
            <a:off x="6096000" y="0"/>
            <a:ext cx="6096000" cy="3429000"/>
          </a:xfr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0" name="Picture Placeholder 9">
            <a:extLst>
              <a:ext uri="{FF2B5EF4-FFF2-40B4-BE49-F238E27FC236}">
                <a16:creationId xmlns:a16="http://schemas.microsoft.com/office/drawing/2014/main" id="{5615F743-939A-9C48-9C25-9A0977F57886}"/>
              </a:ext>
            </a:extLst>
          </p:cNvPr>
          <p:cNvSpPr>
            <a:spLocks noGrp="1"/>
          </p:cNvSpPr>
          <p:nvPr>
            <p:ph type="pic" sz="quarter" idx="11"/>
          </p:nvPr>
        </p:nvSpPr>
        <p:spPr>
          <a:xfrm>
            <a:off x="6096000" y="3429000"/>
            <a:ext cx="6096000" cy="3429000"/>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 Placeholder 2">
            <a:extLst>
              <a:ext uri="{FF2B5EF4-FFF2-40B4-BE49-F238E27FC236}">
                <a16:creationId xmlns:a16="http://schemas.microsoft.com/office/drawing/2014/main" id="{25A3EA15-8496-D14D-A439-EFEA7BD141B0}"/>
              </a:ext>
            </a:extLst>
          </p:cNvPr>
          <p:cNvSpPr>
            <a:spLocks noGrp="1"/>
          </p:cNvSpPr>
          <p:nvPr>
            <p:ph idx="1" hasCustomPrompt="1"/>
          </p:nvPr>
        </p:nvSpPr>
        <p:spPr>
          <a:xfrm>
            <a:off x="568187" y="1562154"/>
            <a:ext cx="539866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DD371D13-202A-3544-8049-9AAF4CB9E4B3}"/>
              </a:ext>
            </a:extLst>
          </p:cNvPr>
          <p:cNvSpPr>
            <a:spLocks noGrp="1"/>
          </p:cNvSpPr>
          <p:nvPr>
            <p:ph type="title" hasCustomPrompt="1"/>
          </p:nvPr>
        </p:nvSpPr>
        <p:spPr>
          <a:xfrm>
            <a:off x="279400" y="365125"/>
            <a:ext cx="5816600" cy="1325563"/>
          </a:xfrm>
        </p:spPr>
        <p:txBody>
          <a:bodyPr/>
          <a:lstStyle>
            <a:lvl1pPr>
              <a:defRPr/>
            </a:lvl1pPr>
          </a:lstStyle>
          <a:p>
            <a:r>
              <a:rPr lang="en-US" dirty="0"/>
              <a:t>Tour Itinerary</a:t>
            </a:r>
          </a:p>
        </p:txBody>
      </p:sp>
      <p:pic>
        <p:nvPicPr>
          <p:cNvPr id="11" name="Picture 10">
            <a:extLst>
              <a:ext uri="{FF2B5EF4-FFF2-40B4-BE49-F238E27FC236}">
                <a16:creationId xmlns:a16="http://schemas.microsoft.com/office/drawing/2014/main" id="{B416F3A4-586E-F448-AEAE-C72BDF0181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10716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 presetClass="entr" presetSubtype="0" fill="hold" nodeType="after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4" cy="704088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01B0A20-1B0F-194A-BFF3-E33A92E0A3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26630" y="5387497"/>
            <a:ext cx="550381" cy="550381"/>
          </a:xfrm>
          <a:prstGeom prst="rect">
            <a:avLst/>
          </a:prstGeom>
        </p:spPr>
      </p:pic>
      <p:pic>
        <p:nvPicPr>
          <p:cNvPr id="37" name="Picture 36">
            <a:extLst>
              <a:ext uri="{FF2B5EF4-FFF2-40B4-BE49-F238E27FC236}">
                <a16:creationId xmlns:a16="http://schemas.microsoft.com/office/drawing/2014/main" id="{A4E7C33D-7B7A-6546-AF4C-EA0099B1DC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26631" y="3772141"/>
            <a:ext cx="550380" cy="550380"/>
          </a:xfrm>
          <a:prstGeom prst="rect">
            <a:avLst/>
          </a:prstGeom>
        </p:spPr>
      </p:pic>
      <p:pic>
        <p:nvPicPr>
          <p:cNvPr id="29" name="Picture 28">
            <a:extLst>
              <a:ext uri="{FF2B5EF4-FFF2-40B4-BE49-F238E27FC236}">
                <a16:creationId xmlns:a16="http://schemas.microsoft.com/office/drawing/2014/main" id="{9C20005E-A370-D74A-8B70-5B246EF7EBA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3" y="4589918"/>
            <a:ext cx="546449" cy="546449"/>
          </a:xfrm>
          <a:prstGeom prst="rect">
            <a:avLst/>
          </a:prstGeom>
        </p:spPr>
      </p:pic>
      <p:pic>
        <p:nvPicPr>
          <p:cNvPr id="27" name="Picture 26">
            <a:extLst>
              <a:ext uri="{FF2B5EF4-FFF2-40B4-BE49-F238E27FC236}">
                <a16:creationId xmlns:a16="http://schemas.microsoft.com/office/drawing/2014/main" id="{2FFBBCBF-04BC-084A-9E9B-152B822BD9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9873" y="3784588"/>
            <a:ext cx="550380" cy="550380"/>
          </a:xfrm>
          <a:prstGeom prst="rect">
            <a:avLst/>
          </a:prstGeom>
        </p:spPr>
      </p:pic>
      <p:pic>
        <p:nvPicPr>
          <p:cNvPr id="6" name="Picture 5">
            <a:extLst>
              <a:ext uri="{FF2B5EF4-FFF2-40B4-BE49-F238E27FC236}">
                <a16:creationId xmlns:a16="http://schemas.microsoft.com/office/drawing/2014/main" id="{C3BB736F-709E-D449-B924-62B3CC31D4B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9873" y="2185399"/>
            <a:ext cx="540909" cy="540909"/>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What’s included</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Almost everything!</a:t>
            </a:r>
            <a:endParaRPr lang="en-US"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p:nvPr>
        </p:nvSpPr>
        <p:spPr>
          <a:xfrm>
            <a:off x="1313524" y="227278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7" name="Text Placeholder 2">
            <a:extLst>
              <a:ext uri="{FF2B5EF4-FFF2-40B4-BE49-F238E27FC236}">
                <a16:creationId xmlns:a16="http://schemas.microsoft.com/office/drawing/2014/main" id="{E1447E04-D263-7441-84F2-F899F9663041}"/>
              </a:ext>
            </a:extLst>
          </p:cNvPr>
          <p:cNvSpPr>
            <a:spLocks noGrp="1"/>
          </p:cNvSpPr>
          <p:nvPr>
            <p:ph idx="12"/>
          </p:nvPr>
        </p:nvSpPr>
        <p:spPr>
          <a:xfrm>
            <a:off x="1313524" y="3073949"/>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8" name="Text Placeholder 2">
            <a:extLst>
              <a:ext uri="{FF2B5EF4-FFF2-40B4-BE49-F238E27FC236}">
                <a16:creationId xmlns:a16="http://schemas.microsoft.com/office/drawing/2014/main" id="{401940E7-9B4C-2749-911D-57AE9AB13790}"/>
              </a:ext>
            </a:extLst>
          </p:cNvPr>
          <p:cNvSpPr>
            <a:spLocks noGrp="1"/>
          </p:cNvSpPr>
          <p:nvPr>
            <p:ph idx="13"/>
          </p:nvPr>
        </p:nvSpPr>
        <p:spPr>
          <a:xfrm>
            <a:off x="1313524" y="3875112"/>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0" name="Text Placeholder 2">
            <a:extLst>
              <a:ext uri="{FF2B5EF4-FFF2-40B4-BE49-F238E27FC236}">
                <a16:creationId xmlns:a16="http://schemas.microsoft.com/office/drawing/2014/main" id="{C7D6E584-858D-994B-9946-101860CDE3CC}"/>
              </a:ext>
            </a:extLst>
          </p:cNvPr>
          <p:cNvSpPr>
            <a:spLocks noGrp="1"/>
          </p:cNvSpPr>
          <p:nvPr>
            <p:ph idx="14"/>
          </p:nvPr>
        </p:nvSpPr>
        <p:spPr>
          <a:xfrm>
            <a:off x="1313524" y="4676275"/>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B7E291B4-7D6C-FE44-AD98-DE183B1D3B79}"/>
              </a:ext>
            </a:extLst>
          </p:cNvPr>
          <p:cNvSpPr>
            <a:spLocks noGrp="1"/>
          </p:cNvSpPr>
          <p:nvPr>
            <p:ph idx="15"/>
          </p:nvPr>
        </p:nvSpPr>
        <p:spPr>
          <a:xfrm>
            <a:off x="1313524" y="547743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p:nvPr>
        </p:nvSpPr>
        <p:spPr>
          <a:xfrm>
            <a:off x="7055956" y="227278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3" name="Text Placeholder 2">
            <a:extLst>
              <a:ext uri="{FF2B5EF4-FFF2-40B4-BE49-F238E27FC236}">
                <a16:creationId xmlns:a16="http://schemas.microsoft.com/office/drawing/2014/main" id="{498BD84D-6294-0E45-923A-1AE107C15277}"/>
              </a:ext>
            </a:extLst>
          </p:cNvPr>
          <p:cNvSpPr>
            <a:spLocks noGrp="1"/>
          </p:cNvSpPr>
          <p:nvPr>
            <p:ph idx="17"/>
          </p:nvPr>
        </p:nvSpPr>
        <p:spPr>
          <a:xfrm>
            <a:off x="7055956" y="306772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4" name="Text Placeholder 2">
            <a:extLst>
              <a:ext uri="{FF2B5EF4-FFF2-40B4-BE49-F238E27FC236}">
                <a16:creationId xmlns:a16="http://schemas.microsoft.com/office/drawing/2014/main" id="{6C0B6342-2725-F143-821D-4A13B6D74B61}"/>
              </a:ext>
            </a:extLst>
          </p:cNvPr>
          <p:cNvSpPr>
            <a:spLocks noGrp="1"/>
          </p:cNvSpPr>
          <p:nvPr>
            <p:ph idx="18"/>
          </p:nvPr>
        </p:nvSpPr>
        <p:spPr>
          <a:xfrm>
            <a:off x="7055956" y="386266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5" name="Text Placeholder 2">
            <a:extLst>
              <a:ext uri="{FF2B5EF4-FFF2-40B4-BE49-F238E27FC236}">
                <a16:creationId xmlns:a16="http://schemas.microsoft.com/office/drawing/2014/main" id="{FAD749AF-FABB-DF4F-B72E-407E867361FF}"/>
              </a:ext>
            </a:extLst>
          </p:cNvPr>
          <p:cNvSpPr>
            <a:spLocks noGrp="1"/>
          </p:cNvSpPr>
          <p:nvPr>
            <p:ph idx="19"/>
          </p:nvPr>
        </p:nvSpPr>
        <p:spPr>
          <a:xfrm>
            <a:off x="7055956" y="4682496"/>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6" name="Text Placeholder 2">
            <a:extLst>
              <a:ext uri="{FF2B5EF4-FFF2-40B4-BE49-F238E27FC236}">
                <a16:creationId xmlns:a16="http://schemas.microsoft.com/office/drawing/2014/main" id="{DBCD6690-8909-2147-ACE0-512D3292E333}"/>
              </a:ext>
            </a:extLst>
          </p:cNvPr>
          <p:cNvSpPr>
            <a:spLocks noGrp="1"/>
          </p:cNvSpPr>
          <p:nvPr>
            <p:ph idx="20"/>
          </p:nvPr>
        </p:nvSpPr>
        <p:spPr>
          <a:xfrm>
            <a:off x="7055956" y="5477436"/>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7"/>
          <a:stretch>
            <a:fillRect/>
          </a:stretch>
        </p:blipFill>
        <p:spPr>
          <a:xfrm rot="743178">
            <a:off x="7272020" y="-93167"/>
            <a:ext cx="5397046" cy="1542013"/>
          </a:xfrm>
          <a:prstGeom prst="rect">
            <a:avLst/>
          </a:prstGeom>
        </p:spPr>
      </p:pic>
      <p:pic>
        <p:nvPicPr>
          <p:cNvPr id="28" name="Picture 27">
            <a:extLst>
              <a:ext uri="{FF2B5EF4-FFF2-40B4-BE49-F238E27FC236}">
                <a16:creationId xmlns:a16="http://schemas.microsoft.com/office/drawing/2014/main" id="{B94E2D07-5BB6-584D-9EA1-81CD052A1C8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9873" y="2958251"/>
            <a:ext cx="550380" cy="550380"/>
          </a:xfrm>
          <a:prstGeom prst="rect">
            <a:avLst/>
          </a:prstGeom>
        </p:spPr>
      </p:pic>
      <p:pic>
        <p:nvPicPr>
          <p:cNvPr id="33" name="Picture 32">
            <a:extLst>
              <a:ext uri="{FF2B5EF4-FFF2-40B4-BE49-F238E27FC236}">
                <a16:creationId xmlns:a16="http://schemas.microsoft.com/office/drawing/2014/main" id="{71C77181-89A1-764C-975D-74E35250DC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3" y="5391429"/>
            <a:ext cx="546449" cy="546449"/>
          </a:xfrm>
          <a:prstGeom prst="rect">
            <a:avLst/>
          </a:prstGeom>
        </p:spPr>
      </p:pic>
      <p:pic>
        <p:nvPicPr>
          <p:cNvPr id="35" name="Picture 34">
            <a:extLst>
              <a:ext uri="{FF2B5EF4-FFF2-40B4-BE49-F238E27FC236}">
                <a16:creationId xmlns:a16="http://schemas.microsoft.com/office/drawing/2014/main" id="{FFE9A085-F400-0440-8F48-156E83CB5CA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184807"/>
            <a:ext cx="550380" cy="550380"/>
          </a:xfrm>
          <a:prstGeom prst="rect">
            <a:avLst/>
          </a:prstGeom>
        </p:spPr>
      </p:pic>
      <p:pic>
        <p:nvPicPr>
          <p:cNvPr id="36" name="Picture 35">
            <a:extLst>
              <a:ext uri="{FF2B5EF4-FFF2-40B4-BE49-F238E27FC236}">
                <a16:creationId xmlns:a16="http://schemas.microsoft.com/office/drawing/2014/main" id="{FDE0B7E9-A814-6843-9D2A-1E73AF9ED7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975028"/>
            <a:ext cx="550380" cy="550380"/>
          </a:xfrm>
          <a:prstGeom prst="rect">
            <a:avLst/>
          </a:prstGeom>
        </p:spPr>
      </p:pic>
      <p:pic>
        <p:nvPicPr>
          <p:cNvPr id="40" name="Picture 39">
            <a:extLst>
              <a:ext uri="{FF2B5EF4-FFF2-40B4-BE49-F238E27FC236}">
                <a16:creationId xmlns:a16="http://schemas.microsoft.com/office/drawing/2014/main" id="{6E50A61E-6398-254A-B343-C7CE8DEB173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326630" y="4571929"/>
            <a:ext cx="550380" cy="550380"/>
          </a:xfrm>
          <a:prstGeom prst="rect">
            <a:avLst/>
          </a:prstGeom>
        </p:spPr>
      </p:pic>
      <p:pic>
        <p:nvPicPr>
          <p:cNvPr id="31" name="Picture 30">
            <a:extLst>
              <a:ext uri="{FF2B5EF4-FFF2-40B4-BE49-F238E27FC236}">
                <a16:creationId xmlns:a16="http://schemas.microsoft.com/office/drawing/2014/main" id="{B840B6C2-0ADB-3D4E-922F-3B65F5E43D7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206897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build="p">
        <p:tmplLst>
          <p:tmpl lvl="1">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5625" y="-501309"/>
            <a:ext cx="12377690" cy="484007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10124440" cy="1325563"/>
          </a:xfrm>
        </p:spPr>
        <p:txBody>
          <a:bodyPr/>
          <a:lstStyle>
            <a:lvl1pPr>
              <a:defRPr/>
            </a:lvl1pPr>
          </a:lstStyle>
          <a:p>
            <a:r>
              <a:rPr lang="en-US" dirty="0"/>
              <a:t>What you and your child are responsible for</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These costs vary and are not included in the tour fee:</a:t>
            </a:r>
            <a:endParaRPr lang="en-US" dirty="0">
              <a:solidFill>
                <a:srgbClr val="364B8C"/>
              </a:solidFill>
              <a:latin typeface="Arial" panose="020B060402020202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79293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Acquiring a passport</a:t>
            </a:r>
            <a:br>
              <a:rPr lang="en-US" dirty="0"/>
            </a:br>
            <a:r>
              <a:rPr lang="en-US" dirty="0"/>
              <a:t>and a visa (if applicable)</a:t>
            </a:r>
          </a:p>
        </p:txBody>
      </p:sp>
      <p:sp>
        <p:nvSpPr>
          <p:cNvPr id="16" name="Text Placeholder 2">
            <a:extLst>
              <a:ext uri="{FF2B5EF4-FFF2-40B4-BE49-F238E27FC236}">
                <a16:creationId xmlns:a16="http://schemas.microsoft.com/office/drawing/2014/main" id="{E395C5A7-BD0E-1D4C-9163-095E9C887514}"/>
              </a:ext>
            </a:extLst>
          </p:cNvPr>
          <p:cNvSpPr>
            <a:spLocks noGrp="1"/>
          </p:cNvSpPr>
          <p:nvPr>
            <p:ph idx="14" hasCustomPrompt="1"/>
          </p:nvPr>
        </p:nvSpPr>
        <p:spPr>
          <a:xfrm>
            <a:off x="356661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Travel to and from the airport (departure and arrival back home)</a:t>
            </a:r>
          </a:p>
        </p:txBody>
      </p:sp>
      <p:sp>
        <p:nvSpPr>
          <p:cNvPr id="18" name="Text Placeholder 2">
            <a:extLst>
              <a:ext uri="{FF2B5EF4-FFF2-40B4-BE49-F238E27FC236}">
                <a16:creationId xmlns:a16="http://schemas.microsoft.com/office/drawing/2014/main" id="{DEF9A23E-1163-294A-94F7-BFE30D14082C}"/>
              </a:ext>
            </a:extLst>
          </p:cNvPr>
          <p:cNvSpPr>
            <a:spLocks noGrp="1"/>
          </p:cNvSpPr>
          <p:nvPr>
            <p:ph idx="15" hasCustomPrompt="1"/>
          </p:nvPr>
        </p:nvSpPr>
        <p:spPr>
          <a:xfrm>
            <a:off x="634029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Tipping; including tips for our tour director, bus driver, and local guides (~$10/day)</a:t>
            </a:r>
          </a:p>
        </p:txBody>
      </p:sp>
      <p:sp>
        <p:nvSpPr>
          <p:cNvPr id="20" name="Text Placeholder 2">
            <a:extLst>
              <a:ext uri="{FF2B5EF4-FFF2-40B4-BE49-F238E27FC236}">
                <a16:creationId xmlns:a16="http://schemas.microsoft.com/office/drawing/2014/main" id="{8E078618-FE78-8042-B770-431D80DBE9FD}"/>
              </a:ext>
            </a:extLst>
          </p:cNvPr>
          <p:cNvSpPr>
            <a:spLocks noGrp="1"/>
          </p:cNvSpPr>
          <p:nvPr>
            <p:ph idx="16" hasCustomPrompt="1"/>
          </p:nvPr>
        </p:nvSpPr>
        <p:spPr>
          <a:xfrm>
            <a:off x="9134299" y="5137983"/>
            <a:ext cx="2376981" cy="1617819"/>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Spending money for optional excursions, free-time activities, lunches, snacks, beverages and souvenirs</a:t>
            </a:r>
          </a:p>
        </p:txBody>
      </p:sp>
      <p:sp>
        <p:nvSpPr>
          <p:cNvPr id="21" name="TextBox 20">
            <a:extLst>
              <a:ext uri="{FF2B5EF4-FFF2-40B4-BE49-F238E27FC236}">
                <a16:creationId xmlns:a16="http://schemas.microsoft.com/office/drawing/2014/main" id="{BF0AC6C6-3DC6-C64C-8F3A-BDD843138861}"/>
              </a:ext>
            </a:extLst>
          </p:cNvPr>
          <p:cNvSpPr txBox="1"/>
          <p:nvPr userDrawn="1"/>
        </p:nvSpPr>
        <p:spPr>
          <a:xfrm>
            <a:off x="279400" y="6385219"/>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These are all necessities each traveler will be responsible for during the tour—please plan accordingly for them.</a:t>
            </a:r>
            <a:endParaRPr lang="en-US" sz="1000" dirty="0">
              <a:solidFill>
                <a:srgbClr val="364B8C"/>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1D74B96-7542-BD42-BFF8-B5C51D8154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1955" y="3678253"/>
            <a:ext cx="1321027" cy="1321027"/>
          </a:xfrm>
          <a:prstGeom prst="rect">
            <a:avLst/>
          </a:prstGeom>
        </p:spPr>
      </p:pic>
      <p:pic>
        <p:nvPicPr>
          <p:cNvPr id="4" name="Picture 3">
            <a:extLst>
              <a:ext uri="{FF2B5EF4-FFF2-40B4-BE49-F238E27FC236}">
                <a16:creationId xmlns:a16="http://schemas.microsoft.com/office/drawing/2014/main" id="{5A37F7E0-DBE0-564C-8F28-6343AB66B1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36619" y="3739060"/>
            <a:ext cx="1199413" cy="1199413"/>
          </a:xfrm>
          <a:prstGeom prst="rect">
            <a:avLst/>
          </a:prstGeom>
        </p:spPr>
      </p:pic>
      <p:pic>
        <p:nvPicPr>
          <p:cNvPr id="5" name="Picture 4">
            <a:extLst>
              <a:ext uri="{FF2B5EF4-FFF2-40B4-BE49-F238E27FC236}">
                <a16:creationId xmlns:a16="http://schemas.microsoft.com/office/drawing/2014/main" id="{4CCF8507-BC62-A845-A707-DD1CC9DAE4F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81721" y="3737140"/>
            <a:ext cx="1199413" cy="1199413"/>
          </a:xfrm>
          <a:prstGeom prst="rect">
            <a:avLst/>
          </a:prstGeom>
        </p:spPr>
      </p:pic>
      <p:pic>
        <p:nvPicPr>
          <p:cNvPr id="6" name="Picture 5">
            <a:extLst>
              <a:ext uri="{FF2B5EF4-FFF2-40B4-BE49-F238E27FC236}">
                <a16:creationId xmlns:a16="http://schemas.microsoft.com/office/drawing/2014/main" id="{44903B26-C21B-DE40-9387-096726D2FEA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27161" y="3730053"/>
            <a:ext cx="1206500" cy="1206500"/>
          </a:xfrm>
          <a:prstGeom prst="rect">
            <a:avLst/>
          </a:prstGeom>
        </p:spPr>
      </p:pic>
      <p:pic>
        <p:nvPicPr>
          <p:cNvPr id="17" name="Picture 16">
            <a:extLst>
              <a:ext uri="{FF2B5EF4-FFF2-40B4-BE49-F238E27FC236}">
                <a16:creationId xmlns:a16="http://schemas.microsoft.com/office/drawing/2014/main" id="{FCAB5563-F549-6842-82A0-6500D40284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3405914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E2F47-4C38-4A4E-AE4A-313677A457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4445" y="4200305"/>
            <a:ext cx="703480" cy="703480"/>
          </a:xfrm>
          <a:prstGeom prst="rect">
            <a:avLst/>
          </a:prstGeom>
        </p:spPr>
      </p:pic>
      <p:pic>
        <p:nvPicPr>
          <p:cNvPr id="18" name="Picture 17">
            <a:extLst>
              <a:ext uri="{FF2B5EF4-FFF2-40B4-BE49-F238E27FC236}">
                <a16:creationId xmlns:a16="http://schemas.microsoft.com/office/drawing/2014/main" id="{52DA8BC8-8CD2-7B41-BC79-378B0D6AB5D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4922" y="2821940"/>
            <a:ext cx="682527" cy="682527"/>
          </a:xfrm>
          <a:prstGeom prst="rect">
            <a:avLst/>
          </a:prstGeom>
        </p:spPr>
      </p:pic>
      <p:sp>
        <p:nvSpPr>
          <p:cNvPr id="10" name="Text Placeholder 2">
            <a:extLst>
              <a:ext uri="{FF2B5EF4-FFF2-40B4-BE49-F238E27FC236}">
                <a16:creationId xmlns:a16="http://schemas.microsoft.com/office/drawing/2014/main" id="{AB1F1226-8079-074A-83D5-EBEE05FEB340}"/>
              </a:ext>
            </a:extLst>
          </p:cNvPr>
          <p:cNvSpPr>
            <a:spLocks noGrp="1"/>
          </p:cNvSpPr>
          <p:nvPr>
            <p:ph idx="11" hasCustomPrompt="1"/>
          </p:nvPr>
        </p:nvSpPr>
        <p:spPr>
          <a:xfrm>
            <a:off x="6220670" y="2807649"/>
            <a:ext cx="4395304" cy="988875"/>
          </a:xfrm>
          <a:prstGeom prst="rect">
            <a:avLst/>
          </a:prstGeom>
        </p:spPr>
        <p:txBody>
          <a:bodyPr vert="horz" lIns="91440" tIns="45720" rIns="91440" bIns="45720" rtlCol="0">
            <a:normAutofit/>
          </a:bodyPr>
          <a:lstStyle>
            <a:lvl2pPr>
              <a:defRPr/>
            </a:lvl2pPr>
          </a:lstStyle>
          <a:p>
            <a:pPr lvl="0"/>
            <a:r>
              <a:rPr lang="en-US" dirty="0"/>
              <a:t>Passports</a:t>
            </a:r>
          </a:p>
          <a:p>
            <a:pPr lvl="1"/>
            <a:r>
              <a:rPr lang="en-US" dirty="0"/>
              <a:t>The application process takes 4-6 weeks, so plan </a:t>
            </a:r>
            <a:r>
              <a:rPr lang="en-US" dirty="0" err="1"/>
              <a:t>accordingly.Third</a:t>
            </a:r>
            <a:r>
              <a:rPr lang="en-US" dirty="0"/>
              <a:t> level</a:t>
            </a:r>
          </a:p>
        </p:txBody>
      </p:sp>
      <p:sp>
        <p:nvSpPr>
          <p:cNvPr id="11" name="Text Placeholder 2">
            <a:extLst>
              <a:ext uri="{FF2B5EF4-FFF2-40B4-BE49-F238E27FC236}">
                <a16:creationId xmlns:a16="http://schemas.microsoft.com/office/drawing/2014/main" id="{09CAC3FA-4A1D-2D4F-A106-BED88E53A4E8}"/>
              </a:ext>
            </a:extLst>
          </p:cNvPr>
          <p:cNvSpPr>
            <a:spLocks noGrp="1"/>
          </p:cNvSpPr>
          <p:nvPr>
            <p:ph idx="12" hasCustomPrompt="1"/>
          </p:nvPr>
        </p:nvSpPr>
        <p:spPr>
          <a:xfrm>
            <a:off x="6220671" y="4158591"/>
            <a:ext cx="4395304" cy="988875"/>
          </a:xfrm>
          <a:prstGeom prst="rect">
            <a:avLst/>
          </a:prstGeom>
        </p:spPr>
        <p:txBody>
          <a:bodyPr vert="horz" lIns="91440" tIns="45720" rIns="91440" bIns="45720" rtlCol="0">
            <a:normAutofit/>
          </a:bodyPr>
          <a:lstStyle>
            <a:lvl2pPr>
              <a:defRPr/>
            </a:lvl2pPr>
          </a:lstStyle>
          <a:p>
            <a:pPr lvl="0"/>
            <a:r>
              <a:rPr lang="en-US" dirty="0"/>
              <a:t>Visas</a:t>
            </a:r>
          </a:p>
          <a:p>
            <a:pPr lvl="1"/>
            <a:r>
              <a:rPr lang="en-US" dirty="0"/>
              <a:t>Since requirements vary for each nationality, we recommend all travelers verify the individual requirements for their nationality with the local consulate for all the countries to be visited, or </a:t>
            </a:r>
            <a:r>
              <a:rPr lang="en-US" dirty="0" err="1"/>
              <a:t>VisaCentral</a:t>
            </a:r>
            <a:r>
              <a:rPr lang="en-US" dirty="0"/>
              <a:t>, </a:t>
            </a:r>
            <a:r>
              <a:rPr lang="en-US" dirty="0" err="1"/>
              <a:t>Explorica’s</a:t>
            </a:r>
            <a:r>
              <a:rPr lang="en-US" dirty="0"/>
              <a:t> partner for travel visas.</a:t>
            </a:r>
          </a:p>
        </p:txBody>
      </p:sp>
      <p:sp>
        <p:nvSpPr>
          <p:cNvPr id="12" name="Title 1">
            <a:extLst>
              <a:ext uri="{FF2B5EF4-FFF2-40B4-BE49-F238E27FC236}">
                <a16:creationId xmlns:a16="http://schemas.microsoft.com/office/drawing/2014/main" id="{6C7A894C-C481-D24D-922B-6BD6EBEBD672}"/>
              </a:ext>
            </a:extLst>
          </p:cNvPr>
          <p:cNvSpPr>
            <a:spLocks noGrp="1"/>
          </p:cNvSpPr>
          <p:nvPr>
            <p:ph type="title" hasCustomPrompt="1"/>
          </p:nvPr>
        </p:nvSpPr>
        <p:spPr>
          <a:xfrm>
            <a:off x="5184030" y="365125"/>
            <a:ext cx="5816600" cy="1325563"/>
          </a:xfrm>
        </p:spPr>
        <p:txBody>
          <a:bodyPr/>
          <a:lstStyle>
            <a:lvl1pPr>
              <a:defRPr/>
            </a:lvl1pPr>
          </a:lstStyle>
          <a:p>
            <a:r>
              <a:rPr lang="en-US" dirty="0"/>
              <a:t>Passports &amp; visas</a:t>
            </a:r>
          </a:p>
        </p:txBody>
      </p:sp>
      <p:pic>
        <p:nvPicPr>
          <p:cNvPr id="4" name="Picture 3">
            <a:extLst>
              <a:ext uri="{FF2B5EF4-FFF2-40B4-BE49-F238E27FC236}">
                <a16:creationId xmlns:a16="http://schemas.microsoft.com/office/drawing/2014/main" id="{A15F190E-FF8C-0C45-8B00-AF26E448B7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917138"/>
            <a:ext cx="4809067" cy="7775138"/>
          </a:xfrm>
          <a:prstGeom prst="rect">
            <a:avLst/>
          </a:prstGeom>
        </p:spPr>
      </p:pic>
      <p:sp>
        <p:nvSpPr>
          <p:cNvPr id="16" name="TextBox 15">
            <a:extLst>
              <a:ext uri="{FF2B5EF4-FFF2-40B4-BE49-F238E27FC236}">
                <a16:creationId xmlns:a16="http://schemas.microsoft.com/office/drawing/2014/main" id="{D574ACC8-6D4E-0A47-836D-C3ED3D697533}"/>
              </a:ext>
            </a:extLst>
          </p:cNvPr>
          <p:cNvSpPr txBox="1"/>
          <p:nvPr userDrawn="1"/>
        </p:nvSpPr>
        <p:spPr>
          <a:xfrm>
            <a:off x="5186546" y="1393501"/>
            <a:ext cx="6463553" cy="923330"/>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All travelers are responsible for securing the necessary documentation for travel. These pieces of documentation</a:t>
            </a:r>
            <a:b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b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may include a passport and visa.</a:t>
            </a:r>
          </a:p>
        </p:txBody>
      </p:sp>
      <p:sp>
        <p:nvSpPr>
          <p:cNvPr id="19" name="TextBox 18">
            <a:extLst>
              <a:ext uri="{FF2B5EF4-FFF2-40B4-BE49-F238E27FC236}">
                <a16:creationId xmlns:a16="http://schemas.microsoft.com/office/drawing/2014/main" id="{C09BB376-DAC0-C84E-AB59-243EE1711E07}"/>
              </a:ext>
            </a:extLst>
          </p:cNvPr>
          <p:cNvSpPr txBox="1"/>
          <p:nvPr userDrawn="1"/>
        </p:nvSpPr>
        <p:spPr>
          <a:xfrm>
            <a:off x="5184030" y="6369764"/>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Important note: Passports must be valid for at least six months after our scheduled return date.</a:t>
            </a:r>
            <a:endParaRPr lang="en-US" sz="1000" dirty="0">
              <a:solidFill>
                <a:srgbClr val="364B8C"/>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65EE488-B727-F24A-9F0E-B39CCDC9337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2341450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A7DBE5-9DA1-014B-95D2-523C52F80E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399" y="4713123"/>
            <a:ext cx="764313" cy="764313"/>
          </a:xfrm>
          <a:prstGeom prst="rect">
            <a:avLst/>
          </a:prstGeom>
        </p:spPr>
      </p:pic>
      <p:pic>
        <p:nvPicPr>
          <p:cNvPr id="3" name="Picture 2">
            <a:extLst>
              <a:ext uri="{FF2B5EF4-FFF2-40B4-BE49-F238E27FC236}">
                <a16:creationId xmlns:a16="http://schemas.microsoft.com/office/drawing/2014/main" id="{131A89D8-19ED-B148-A49C-933F77CA91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2094" y="3360061"/>
            <a:ext cx="698921" cy="698921"/>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Accreditation</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399" y="1907618"/>
            <a:ext cx="5431945" cy="988875"/>
          </a:xfrm>
          <a:prstGeom prst="rect">
            <a:avLst/>
          </a:prstGeom>
        </p:spPr>
        <p:txBody>
          <a:bodyPr vert="horz" lIns="91440" tIns="45720" rIns="91440" bIns="45720" rtlCol="0">
            <a:normAutofit/>
          </a:bodyPr>
          <a:lstStyle/>
          <a:p>
            <a:pPr lvl="1"/>
            <a:r>
              <a:rPr lang="en-US" dirty="0"/>
              <a:t>Students cam complete assignments before, during, and/or after the tour</a:t>
            </a:r>
          </a:p>
          <a:p>
            <a:pPr lvl="1"/>
            <a:r>
              <a:rPr lang="en-US" dirty="0"/>
              <a:t>This option provides the opportunity to earn high school and/or college credits for their travel experience</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237017" y="3327366"/>
            <a:ext cx="4395304" cy="1385757"/>
          </a:xfrm>
          <a:prstGeom prst="rect">
            <a:avLst/>
          </a:prstGeom>
        </p:spPr>
        <p:txBody>
          <a:bodyPr vert="horz" lIns="91440" tIns="45720" rIns="91440" bIns="45720" rtlCol="0">
            <a:normAutofit/>
          </a:bodyPr>
          <a:lstStyle/>
          <a:p>
            <a:pPr lvl="0"/>
            <a:r>
              <a:rPr lang="en-US" dirty="0"/>
              <a:t>High school credit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67B6F3A2-5669-F74A-B7D4-F5405763CA20}"/>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How this differs from a family trip</a:t>
            </a:r>
            <a:endParaRPr lang="en-US" dirty="0">
              <a:solidFill>
                <a:srgbClr val="364B8C"/>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8FC68783-83DA-1F46-81C7-2A044CB2DB1F}"/>
              </a:ext>
            </a:extLst>
          </p:cNvPr>
          <p:cNvSpPr>
            <a:spLocks noGrp="1"/>
          </p:cNvSpPr>
          <p:nvPr>
            <p:ph idx="13" hasCustomPrompt="1"/>
          </p:nvPr>
        </p:nvSpPr>
        <p:spPr>
          <a:xfrm>
            <a:off x="1237017" y="4713123"/>
            <a:ext cx="4395304" cy="1644646"/>
          </a:xfrm>
          <a:prstGeom prst="rect">
            <a:avLst/>
          </a:prstGeom>
        </p:spPr>
        <p:txBody>
          <a:bodyPr vert="horz" lIns="91440" tIns="45720" rIns="91440" bIns="45720" rtlCol="0">
            <a:normAutofit/>
          </a:bodyPr>
          <a:lstStyle/>
          <a:p>
            <a:pPr lvl="0"/>
            <a:r>
              <a:rPr lang="en-US" dirty="0"/>
              <a:t>College prep credit credit</a:t>
            </a:r>
          </a:p>
          <a:p>
            <a:pPr lvl="1"/>
            <a:r>
              <a:rPr lang="en-US" dirty="0"/>
              <a:t>Second level</a:t>
            </a:r>
          </a:p>
          <a:p>
            <a:pPr lvl="2"/>
            <a:r>
              <a:rPr lang="en-US" dirty="0"/>
              <a:t>Third level</a:t>
            </a:r>
          </a:p>
        </p:txBody>
      </p:sp>
      <p:pic>
        <p:nvPicPr>
          <p:cNvPr id="15" name="Picture 14">
            <a:extLst>
              <a:ext uri="{FF2B5EF4-FFF2-40B4-BE49-F238E27FC236}">
                <a16:creationId xmlns:a16="http://schemas.microsoft.com/office/drawing/2014/main" id="{6694CEB8-F603-B841-8171-153C7456F71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96000" y="3585"/>
            <a:ext cx="6832600" cy="6857999"/>
          </a:xfrm>
          <a:prstGeom prst="rect">
            <a:avLst/>
          </a:prstGeom>
          <a:noFill/>
        </p:spPr>
      </p:pic>
    </p:spTree>
    <p:extLst>
      <p:ext uri="{BB962C8B-B14F-4D97-AF65-F5344CB8AC3E}">
        <p14:creationId xmlns:p14="http://schemas.microsoft.com/office/powerpoint/2010/main" val="389767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9AAB-B210-8D42-9B8D-367844220D5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FD1293A-E881-EC45-A492-7B1522DFB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9005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0993B0-0883-D44C-B59D-0D2D49EC59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411" y="-124679"/>
            <a:ext cx="12179300" cy="3898900"/>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solidFill>
                  <a:schemeClr val="bg1"/>
                </a:solidFill>
              </a:defRPr>
            </a:lvl1pPr>
          </a:lstStyle>
          <a:p>
            <a:r>
              <a:rPr lang="en-US" dirty="0"/>
              <a:t>Easy ways to pay</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dirty="0">
              <a:solidFill>
                <a:srgbClr val="364B8C"/>
              </a:solidFill>
              <a:latin typeface="Arial" panose="020B0604020202020204" pitchFamily="34" charset="0"/>
              <a:cs typeface="Arial" panose="020B0604020202020204" pitchFamily="34" charset="0"/>
            </a:endParaRPr>
          </a:p>
        </p:txBody>
      </p:sp>
      <p:sp>
        <p:nvSpPr>
          <p:cNvPr id="17" name="Text Placeholder 2">
            <a:extLst>
              <a:ext uri="{FF2B5EF4-FFF2-40B4-BE49-F238E27FC236}">
                <a16:creationId xmlns:a16="http://schemas.microsoft.com/office/drawing/2014/main" id="{472C111A-DB6B-3540-AB33-B7544BB434F4}"/>
              </a:ext>
            </a:extLst>
          </p:cNvPr>
          <p:cNvSpPr>
            <a:spLocks noGrp="1"/>
          </p:cNvSpPr>
          <p:nvPr>
            <p:ph idx="15" hasCustomPrompt="1"/>
          </p:nvPr>
        </p:nvSpPr>
        <p:spPr>
          <a:xfrm>
            <a:off x="-22206" y="4570158"/>
            <a:ext cx="4395304" cy="1906505"/>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8" name="Text Placeholder 2">
            <a:extLst>
              <a:ext uri="{FF2B5EF4-FFF2-40B4-BE49-F238E27FC236}">
                <a16:creationId xmlns:a16="http://schemas.microsoft.com/office/drawing/2014/main" id="{447CAE94-34F4-E54A-B462-78D4C9916D37}"/>
              </a:ext>
            </a:extLst>
          </p:cNvPr>
          <p:cNvSpPr>
            <a:spLocks noGrp="1"/>
          </p:cNvSpPr>
          <p:nvPr>
            <p:ph idx="16" hasCustomPrompt="1"/>
          </p:nvPr>
        </p:nvSpPr>
        <p:spPr>
          <a:xfrm>
            <a:off x="3893409" y="4570158"/>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9" name="Text Placeholder 2">
            <a:extLst>
              <a:ext uri="{FF2B5EF4-FFF2-40B4-BE49-F238E27FC236}">
                <a16:creationId xmlns:a16="http://schemas.microsoft.com/office/drawing/2014/main" id="{2847A9E6-F64A-BB45-AC51-BAF5D6EBC678}"/>
              </a:ext>
            </a:extLst>
          </p:cNvPr>
          <p:cNvSpPr>
            <a:spLocks noGrp="1"/>
          </p:cNvSpPr>
          <p:nvPr>
            <p:ph idx="17" hasCustomPrompt="1"/>
          </p:nvPr>
        </p:nvSpPr>
        <p:spPr>
          <a:xfrm>
            <a:off x="7707355" y="4570157"/>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20" name="TextBox 19">
            <a:extLst>
              <a:ext uri="{FF2B5EF4-FFF2-40B4-BE49-F238E27FC236}">
                <a16:creationId xmlns:a16="http://schemas.microsoft.com/office/drawing/2014/main" id="{08B7933F-3C24-0A40-8045-45018112BF6F}"/>
              </a:ext>
            </a:extLst>
          </p:cNvPr>
          <p:cNvSpPr txBox="1"/>
          <p:nvPr userDrawn="1"/>
        </p:nvSpPr>
        <p:spPr>
          <a:xfrm>
            <a:off x="2575261" y="6476663"/>
            <a:ext cx="9803802" cy="215444"/>
          </a:xfrm>
          <a:prstGeom prst="rect">
            <a:avLst/>
          </a:prstGeom>
          <a:noFill/>
        </p:spPr>
        <p:txBody>
          <a:bodyPr wrap="square" rtlCol="0">
            <a:spAutoFit/>
          </a:bodyPr>
          <a:lstStyle/>
          <a:p>
            <a:r>
              <a:rPr lang="en-US" sz="800" b="0" i="1" u="none" strike="noStrike" kern="1200" dirty="0">
                <a:solidFill>
                  <a:srgbClr val="364B8C"/>
                </a:solidFill>
                <a:effectLst/>
                <a:latin typeface="Arial" panose="020B0604020202020204" pitchFamily="34" charset="0"/>
                <a:ea typeface="+mn-ea"/>
                <a:cs typeface="Arial" panose="020B0604020202020204" pitchFamily="34" charset="0"/>
              </a:rPr>
              <a:t>Any plan can be paid with Visa, MasterCard (credit and debit), checks, electronic checking account payments, online banking and money orders. Payments can be made online, over the telephone, or by mail.</a:t>
            </a:r>
            <a:endParaRPr lang="en-US" sz="800" dirty="0">
              <a:solidFill>
                <a:srgbClr val="364B8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7E4D6A-0A03-9944-9403-9E01432C12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4614" y="3128450"/>
            <a:ext cx="1196308" cy="1196308"/>
          </a:xfrm>
          <a:prstGeom prst="rect">
            <a:avLst/>
          </a:prstGeom>
        </p:spPr>
      </p:pic>
      <p:pic>
        <p:nvPicPr>
          <p:cNvPr id="7" name="Picture 6">
            <a:extLst>
              <a:ext uri="{FF2B5EF4-FFF2-40B4-BE49-F238E27FC236}">
                <a16:creationId xmlns:a16="http://schemas.microsoft.com/office/drawing/2014/main" id="{6037F9DE-D7A7-DD46-BDAC-217602A8615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87811" y="3128450"/>
            <a:ext cx="1206500" cy="1206500"/>
          </a:xfrm>
          <a:prstGeom prst="rect">
            <a:avLst/>
          </a:prstGeom>
        </p:spPr>
      </p:pic>
      <p:pic>
        <p:nvPicPr>
          <p:cNvPr id="10" name="Picture 9">
            <a:extLst>
              <a:ext uri="{FF2B5EF4-FFF2-40B4-BE49-F238E27FC236}">
                <a16:creationId xmlns:a16="http://schemas.microsoft.com/office/drawing/2014/main" id="{4620F6C1-E582-B647-BB51-CBFC6F3C8B6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01757" y="3137104"/>
            <a:ext cx="1206500" cy="1206500"/>
          </a:xfrm>
          <a:prstGeom prst="rect">
            <a:avLst/>
          </a:prstGeom>
        </p:spPr>
      </p:pic>
      <p:pic>
        <p:nvPicPr>
          <p:cNvPr id="13" name="Picture 12">
            <a:extLst>
              <a:ext uri="{FF2B5EF4-FFF2-40B4-BE49-F238E27FC236}">
                <a16:creationId xmlns:a16="http://schemas.microsoft.com/office/drawing/2014/main" id="{8C03487A-02E9-024D-83E2-D23AD6F71D2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3976975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B3BD2-66D3-BE4F-BE38-05651B0023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431" y="2225400"/>
            <a:ext cx="480727" cy="480727"/>
          </a:xfrm>
          <a:prstGeom prst="rect">
            <a:avLst/>
          </a:prstGeom>
        </p:spPr>
      </p:pic>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4" cy="7040880"/>
          </a:xfrm>
          <a:prstGeom prst="rect">
            <a:avLst/>
          </a:prstGeom>
          <a:solidFill>
            <a:srgbClr val="00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Your responsibilities</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328298" y="1376028"/>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Optional travel protection</a:t>
            </a:r>
            <a:endParaRPr lang="en-US"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hasCustomPrompt="1"/>
          </p:nvPr>
        </p:nvSpPr>
        <p:spPr>
          <a:xfrm>
            <a:off x="1313524" y="227278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Travel Protection Plan</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hasCustomPrompt="1"/>
          </p:nvPr>
        </p:nvSpPr>
        <p:spPr>
          <a:xfrm>
            <a:off x="7055956" y="227278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Travel Protection Plan PLUS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3"/>
          <a:stretch>
            <a:fillRect/>
          </a:stretch>
        </p:blipFill>
        <p:spPr>
          <a:xfrm rot="743178">
            <a:off x="7272020" y="-93167"/>
            <a:ext cx="5397046" cy="1542013"/>
          </a:xfrm>
          <a:prstGeom prst="rect">
            <a:avLst/>
          </a:prstGeom>
        </p:spPr>
      </p:pic>
      <p:sp>
        <p:nvSpPr>
          <p:cNvPr id="30" name="Text Placeholder 2">
            <a:extLst>
              <a:ext uri="{FF2B5EF4-FFF2-40B4-BE49-F238E27FC236}">
                <a16:creationId xmlns:a16="http://schemas.microsoft.com/office/drawing/2014/main" id="{FDEEBB23-3133-5643-BD32-1F06F31C9425}"/>
              </a:ext>
            </a:extLst>
          </p:cNvPr>
          <p:cNvSpPr>
            <a:spLocks noGrp="1"/>
          </p:cNvSpPr>
          <p:nvPr>
            <p:ph idx="17" hasCustomPrompt="1"/>
          </p:nvPr>
        </p:nvSpPr>
        <p:spPr>
          <a:xfrm>
            <a:off x="1313524" y="3165009"/>
            <a:ext cx="4395304" cy="2842252"/>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lvl2pPr>
          </a:lstStyle>
          <a:p>
            <a:pPr lvl="0"/>
            <a:r>
              <a:rPr lang="en-US" dirty="0"/>
              <a:t>This plan covers your child for:</a:t>
            </a:r>
          </a:p>
          <a:p>
            <a:pPr lvl="1"/>
            <a:r>
              <a:rPr lang="en-US" dirty="0"/>
              <a:t>A traveler’s injury, sickness, or death of a family member</a:t>
            </a:r>
          </a:p>
          <a:p>
            <a:pPr lvl="1"/>
            <a:r>
              <a:rPr lang="en-US" dirty="0"/>
              <a:t>Theft of passport of visas</a:t>
            </a:r>
          </a:p>
          <a:p>
            <a:pPr lvl="1"/>
            <a:r>
              <a:rPr lang="en-US" dirty="0"/>
              <a:t>Flight cancellations due to strike or bad weather</a:t>
            </a:r>
          </a:p>
          <a:p>
            <a:pPr lvl="1"/>
            <a:r>
              <a:rPr lang="en-US" dirty="0"/>
              <a:t>Loss of luggage and personal effects</a:t>
            </a:r>
          </a:p>
          <a:p>
            <a:pPr lvl="1"/>
            <a:r>
              <a:rPr lang="en-US" dirty="0"/>
              <a:t>Trip cancellation or trip interruption due to covered reasons such as covered sickness, illness, or injury</a:t>
            </a:r>
          </a:p>
          <a:p>
            <a:pPr lvl="1"/>
            <a:r>
              <a:rPr lang="en-US" dirty="0"/>
              <a:t>Trip cancellation or trip interruption due to terrorist acts, as defined</a:t>
            </a:r>
          </a:p>
        </p:txBody>
      </p:sp>
      <p:sp>
        <p:nvSpPr>
          <p:cNvPr id="34" name="Text Placeholder 2">
            <a:extLst>
              <a:ext uri="{FF2B5EF4-FFF2-40B4-BE49-F238E27FC236}">
                <a16:creationId xmlns:a16="http://schemas.microsoft.com/office/drawing/2014/main" id="{780E8831-CB15-6442-9BF3-8BB93AC1F04A}"/>
              </a:ext>
            </a:extLst>
          </p:cNvPr>
          <p:cNvSpPr>
            <a:spLocks noGrp="1"/>
          </p:cNvSpPr>
          <p:nvPr>
            <p:ph idx="18" hasCustomPrompt="1"/>
          </p:nvPr>
        </p:nvSpPr>
        <p:spPr>
          <a:xfrm>
            <a:off x="7042993" y="3165009"/>
            <a:ext cx="4395304" cy="2842252"/>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This plan covers your child for:</a:t>
            </a:r>
          </a:p>
          <a:p>
            <a:pPr lvl="1"/>
            <a:r>
              <a:rPr lang="en-US" dirty="0"/>
              <a:t>Everything in the standard plan</a:t>
            </a:r>
          </a:p>
          <a:p>
            <a:pPr lvl="1"/>
            <a:r>
              <a:rPr lang="en-US" dirty="0" err="1"/>
              <a:t>Explorica’s</a:t>
            </a:r>
            <a:r>
              <a:rPr lang="en-US" dirty="0"/>
              <a:t> exclusive: “Cancel for Any Reason” protection: </a:t>
            </a:r>
          </a:p>
          <a:p>
            <a:pPr lvl="2"/>
            <a:r>
              <a:rPr lang="en-US" dirty="0"/>
              <a:t>if you cancel your trip for any reason 30 days or more before the departure date, you will be reimbursed for 75% of your paid tour fees, less the deposit and insurance premium</a:t>
            </a:r>
          </a:p>
        </p:txBody>
      </p:sp>
      <p:sp>
        <p:nvSpPr>
          <p:cNvPr id="38" name="Text Placeholder 2">
            <a:extLst>
              <a:ext uri="{FF2B5EF4-FFF2-40B4-BE49-F238E27FC236}">
                <a16:creationId xmlns:a16="http://schemas.microsoft.com/office/drawing/2014/main" id="{7F630BC0-0B47-F944-8444-EA838ED975A2}"/>
              </a:ext>
            </a:extLst>
          </p:cNvPr>
          <p:cNvSpPr>
            <a:spLocks noGrp="1"/>
          </p:cNvSpPr>
          <p:nvPr>
            <p:ph idx="19" hasCustomPrompt="1"/>
          </p:nvPr>
        </p:nvSpPr>
        <p:spPr>
          <a:xfrm>
            <a:off x="7044381" y="2643173"/>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$18/day ($180)</a:t>
            </a:r>
          </a:p>
        </p:txBody>
      </p:sp>
      <p:pic>
        <p:nvPicPr>
          <p:cNvPr id="17" name="Picture 16">
            <a:extLst>
              <a:ext uri="{FF2B5EF4-FFF2-40B4-BE49-F238E27FC236}">
                <a16:creationId xmlns:a16="http://schemas.microsoft.com/office/drawing/2014/main" id="{EF438B6A-AE91-4449-840C-B25CEF8BC8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2666" y="2221075"/>
            <a:ext cx="493132" cy="493132"/>
          </a:xfrm>
          <a:prstGeom prst="rect">
            <a:avLst/>
          </a:prstGeom>
        </p:spPr>
      </p:pic>
      <p:sp>
        <p:nvSpPr>
          <p:cNvPr id="41" name="Text Placeholder 2">
            <a:extLst>
              <a:ext uri="{FF2B5EF4-FFF2-40B4-BE49-F238E27FC236}">
                <a16:creationId xmlns:a16="http://schemas.microsoft.com/office/drawing/2014/main" id="{39088B8A-F071-6544-9BC8-A5952F02B3B1}"/>
              </a:ext>
            </a:extLst>
          </p:cNvPr>
          <p:cNvSpPr>
            <a:spLocks noGrp="1"/>
          </p:cNvSpPr>
          <p:nvPr>
            <p:ph idx="20" hasCustomPrompt="1"/>
          </p:nvPr>
        </p:nvSpPr>
        <p:spPr>
          <a:xfrm>
            <a:off x="1303338" y="2643173"/>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$12/day ($120)</a:t>
            </a:r>
          </a:p>
        </p:txBody>
      </p:sp>
    </p:spTree>
    <p:extLst>
      <p:ext uri="{BB962C8B-B14F-4D97-AF65-F5344CB8AC3E}">
        <p14:creationId xmlns:p14="http://schemas.microsoft.com/office/powerpoint/2010/main" val="6463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8" grpId="0" build="p">
        <p:tmplLst>
          <p:tmpl lvl="1">
            <p:tnLst>
              <p:par>
                <p:cTn presetID="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6C96-970A-4145-A138-BE733C11AF22}"/>
              </a:ext>
            </a:extLst>
          </p:cNvPr>
          <p:cNvSpPr>
            <a:spLocks noGrp="1"/>
          </p:cNvSpPr>
          <p:nvPr>
            <p:ph type="title" hasCustomPrompt="1"/>
          </p:nvPr>
        </p:nvSpPr>
        <p:spPr>
          <a:xfrm>
            <a:off x="428624" y="385550"/>
            <a:ext cx="10515600" cy="1325563"/>
          </a:xfrm>
        </p:spPr>
        <p:txBody>
          <a:bodyPr/>
          <a:lstStyle>
            <a:lvl1pPr>
              <a:defRPr>
                <a:solidFill>
                  <a:srgbClr val="364B8C"/>
                </a:solidFill>
              </a:defRPr>
            </a:lvl1pPr>
          </a:lstStyle>
          <a:p>
            <a:r>
              <a:rPr lang="en-US" dirty="0"/>
              <a:t>Give your child</a:t>
            </a:r>
          </a:p>
        </p:txBody>
      </p:sp>
      <p:sp>
        <p:nvSpPr>
          <p:cNvPr id="3" name="Content Placeholder 2">
            <a:extLst>
              <a:ext uri="{FF2B5EF4-FFF2-40B4-BE49-F238E27FC236}">
                <a16:creationId xmlns:a16="http://schemas.microsoft.com/office/drawing/2014/main" id="{8B44C236-46E3-A24A-ABE3-E5B4D685D145}"/>
              </a:ext>
            </a:extLst>
          </p:cNvPr>
          <p:cNvSpPr>
            <a:spLocks noGrp="1"/>
          </p:cNvSpPr>
          <p:nvPr>
            <p:ph sz="half" idx="1" hasCustomPrompt="1"/>
          </p:nvPr>
        </p:nvSpPr>
        <p:spPr>
          <a:xfrm>
            <a:off x="428624" y="2874503"/>
            <a:ext cx="5181600" cy="3596147"/>
          </a:xfrm>
        </p:spPr>
        <p:txBody>
          <a:bodyPr/>
          <a:lstStyle>
            <a:lvl1pPr>
              <a:lnSpc>
                <a:spcPct val="150000"/>
              </a:lnSpc>
              <a:defRPr/>
            </a:lvl1pPr>
            <a:lvl2pPr marL="9525" indent="0">
              <a:buFontTx/>
              <a:buNone/>
              <a:tabLst/>
              <a:defRPr/>
            </a:lvl2pPr>
            <a:lvl3pPr marL="9525" indent="0">
              <a:buFontTx/>
              <a:buNone/>
              <a:tabLst/>
              <a:defRPr/>
            </a:lvl3pPr>
            <a:lvl4pPr marL="9525" indent="0">
              <a:buFontTx/>
              <a:buNone/>
              <a:tabLst/>
              <a:defRPr/>
            </a:lvl4pPr>
            <a:lvl5pPr marL="9525" indent="0">
              <a:buFontTx/>
              <a:buNone/>
              <a:tabLst/>
              <a:defRPr/>
            </a:lvl5pPr>
          </a:lstStyle>
          <a:p>
            <a:pPr lvl="0"/>
            <a:r>
              <a:rPr lang="en-US" dirty="0"/>
              <a:t>Explore exciting destinations</a:t>
            </a:r>
          </a:p>
          <a:p>
            <a:pPr lvl="0"/>
            <a:r>
              <a:rPr lang="en-US" dirty="0"/>
              <a:t>Create lifelong memories and friends</a:t>
            </a:r>
          </a:p>
          <a:p>
            <a:pPr lvl="0"/>
            <a:r>
              <a:rPr lang="en-US" dirty="0"/>
              <a:t>Grow and mature as a person</a:t>
            </a:r>
          </a:p>
          <a:p>
            <a:pPr lvl="0"/>
            <a:r>
              <a:rPr lang="en-US" dirty="0"/>
              <a:t>Prepare for a successful future</a:t>
            </a:r>
          </a:p>
        </p:txBody>
      </p:sp>
      <p:sp>
        <p:nvSpPr>
          <p:cNvPr id="8" name="TextBox 7">
            <a:extLst>
              <a:ext uri="{FF2B5EF4-FFF2-40B4-BE49-F238E27FC236}">
                <a16:creationId xmlns:a16="http://schemas.microsoft.com/office/drawing/2014/main" id="{772CF8B9-B904-C942-A4E9-AA04275A10A8}"/>
              </a:ext>
            </a:extLst>
          </p:cNvPr>
          <p:cNvSpPr txBox="1"/>
          <p:nvPr userDrawn="1"/>
        </p:nvSpPr>
        <p:spPr>
          <a:xfrm>
            <a:off x="390524" y="2422906"/>
            <a:ext cx="6463553" cy="369332"/>
          </a:xfrm>
          <a:prstGeom prst="rect">
            <a:avLst/>
          </a:prstGeom>
          <a:noFill/>
        </p:spPr>
        <p:txBody>
          <a:bodyPr wrap="square" rtlCol="0">
            <a:spAutoFit/>
          </a:bodyPr>
          <a:lstStyle/>
          <a:p>
            <a:r>
              <a:rPr lang="en-US" sz="1800" b="0" i="1" u="none" strike="noStrike" kern="1200" dirty="0">
                <a:solidFill>
                  <a:srgbClr val="0094D2"/>
                </a:solidFill>
                <a:effectLst/>
                <a:latin typeface="Arial" panose="020B0604020202020204" pitchFamily="34" charset="0"/>
                <a:ea typeface="+mn-ea"/>
                <a:cs typeface="Arial" panose="020B0604020202020204" pitchFamily="34" charset="0"/>
              </a:rPr>
              <a:t>You’re in the position to encourage your child to:</a:t>
            </a:r>
            <a:endParaRPr lang="en-US" dirty="0">
              <a:solidFill>
                <a:srgbClr val="0094D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88578B1-55B5-B442-88C1-B983EDE4C3B8}"/>
              </a:ext>
            </a:extLst>
          </p:cNvPr>
          <p:cNvSpPr txBox="1"/>
          <p:nvPr userDrawn="1"/>
        </p:nvSpPr>
        <p:spPr>
          <a:xfrm>
            <a:off x="434261" y="1222264"/>
            <a:ext cx="6463553" cy="630942"/>
          </a:xfrm>
          <a:prstGeom prst="rect">
            <a:avLst/>
          </a:prstGeom>
          <a:noFill/>
        </p:spPr>
        <p:txBody>
          <a:bodyPr wrap="square" rtlCol="0">
            <a:spAutoFit/>
          </a:bodyPr>
          <a:lstStyle/>
          <a:p>
            <a:r>
              <a:rPr lang="en-US" sz="3500" b="0" i="1" u="none" strike="noStrike" kern="1200" dirty="0">
                <a:solidFill>
                  <a:srgbClr val="F79520"/>
                </a:solidFill>
                <a:effectLst/>
                <a:latin typeface="Arial" panose="020B0604020202020204" pitchFamily="34" charset="0"/>
                <a:ea typeface="+mn-ea"/>
                <a:cs typeface="Arial" panose="020B0604020202020204" pitchFamily="34" charset="0"/>
              </a:rPr>
              <a:t>the world</a:t>
            </a:r>
            <a:endParaRPr lang="en-US" sz="3500" dirty="0">
              <a:solidFill>
                <a:srgbClr val="F7952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3CB2884-DC57-8140-96C3-388372DFC1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125048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8488" y="3757565"/>
            <a:ext cx="685835" cy="685835"/>
          </a:xfrm>
          <a:prstGeom prst="rect">
            <a:avLst/>
          </a:prstGeom>
        </p:spPr>
      </p:pic>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489" y="2103201"/>
            <a:ext cx="685834" cy="685834"/>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923306" cy="1325563"/>
          </a:xfrm>
        </p:spPr>
        <p:txBody>
          <a:bodyPr/>
          <a:lstStyle>
            <a:lvl1pPr>
              <a:defRPr/>
            </a:lvl1pPr>
          </a:lstStyle>
          <a:p>
            <a:r>
              <a:rPr lang="en-US" dirty="0"/>
              <a:t>Easy ways to pay</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42561" y="2095430"/>
            <a:ext cx="4395304" cy="988875"/>
          </a:xfrm>
          <a:prstGeom prst="rect">
            <a:avLst/>
          </a:prstGeom>
        </p:spPr>
        <p:txBody>
          <a:bodyPr vert="horz" lIns="91440" tIns="45720" rIns="91440" bIns="45720" rtlCol="0">
            <a:normAutofit/>
          </a:bodyPr>
          <a:lstStyle/>
          <a:p>
            <a:pPr lvl="0"/>
            <a:r>
              <a:rPr lang="en-US" dirty="0"/>
              <a:t>Fundraising support</a:t>
            </a:r>
          </a:p>
          <a:p>
            <a:pPr lvl="1"/>
            <a:r>
              <a:rPr lang="en-US" dirty="0"/>
              <a:t>Personal fundraising page on </a:t>
            </a:r>
            <a:r>
              <a:rPr lang="en-US" dirty="0" err="1"/>
              <a:t>explorica.com</a:t>
            </a:r>
            <a:endParaRPr lang="en-US" dirty="0"/>
          </a:p>
          <a:p>
            <a:pPr lvl="1"/>
            <a:r>
              <a:rPr lang="en-US" dirty="0"/>
              <a:t>Easily request and accept credit card donations from friends and family</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42561" y="3744778"/>
            <a:ext cx="4395304" cy="988875"/>
          </a:xfrm>
          <a:prstGeom prst="rect">
            <a:avLst/>
          </a:prstGeom>
        </p:spPr>
        <p:txBody>
          <a:bodyPr vert="horz" lIns="91440" tIns="45720" rIns="91440" bIns="45720" rtlCol="0">
            <a:normAutofit/>
          </a:bodyPr>
          <a:lstStyle>
            <a:lvl2pPr>
              <a:defRPr/>
            </a:lvl2pPr>
          </a:lstStyle>
          <a:p>
            <a:pPr lvl="0"/>
            <a:r>
              <a:rPr lang="en-US" dirty="0"/>
              <a:t>Financial assistance</a:t>
            </a:r>
          </a:p>
          <a:p>
            <a:pPr lvl="1"/>
            <a:r>
              <a:rPr lang="en-US" dirty="0"/>
              <a:t>Need-based support for qualifying families</a:t>
            </a:r>
          </a:p>
          <a:p>
            <a:pPr lvl="1"/>
            <a:r>
              <a:rPr lang="en-US" dirty="0"/>
              <a:t>Confidential application</a:t>
            </a:r>
          </a:p>
          <a:p>
            <a:pPr lvl="2"/>
            <a:r>
              <a:rPr lang="en-US" dirty="0"/>
              <a:t>Third level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4"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E5846F9-D9E5-8E43-8B23-1C3C4D034DF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511434" y="3461506"/>
            <a:ext cx="2584721" cy="3872660"/>
          </a:xfrm>
          <a:prstGeom prst="rect">
            <a:avLst/>
          </a:prstGeom>
        </p:spPr>
      </p:pic>
      <p:pic>
        <p:nvPicPr>
          <p:cNvPr id="13" name="Picture 12">
            <a:extLst>
              <a:ext uri="{FF2B5EF4-FFF2-40B4-BE49-F238E27FC236}">
                <a16:creationId xmlns:a16="http://schemas.microsoft.com/office/drawing/2014/main" id="{C4843D60-4D61-B44C-83F6-7A969518B9F8}"/>
              </a:ext>
            </a:extLst>
          </p:cNvPr>
          <p:cNvPicPr>
            <a:picLocks noChangeAspect="1"/>
          </p:cNvPicPr>
          <p:nvPr userDrawn="1"/>
        </p:nvPicPr>
        <p:blipFill>
          <a:blip r:embed="rId5"/>
          <a:stretch>
            <a:fillRect/>
          </a:stretch>
        </p:blipFill>
        <p:spPr>
          <a:xfrm rot="3649717">
            <a:off x="6521984" y="1657544"/>
            <a:ext cx="5397046" cy="1542013"/>
          </a:xfrm>
          <a:prstGeom prst="rect">
            <a:avLst/>
          </a:prstGeom>
        </p:spPr>
      </p:pic>
      <p:pic>
        <p:nvPicPr>
          <p:cNvPr id="4" name="Picture 3">
            <a:extLst>
              <a:ext uri="{FF2B5EF4-FFF2-40B4-BE49-F238E27FC236}">
                <a16:creationId xmlns:a16="http://schemas.microsoft.com/office/drawing/2014/main" id="{E5BE9392-450A-AE46-B83C-2FFE5E08936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87294" y="-25022"/>
            <a:ext cx="2748563" cy="3850127"/>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87294" y="3463230"/>
            <a:ext cx="2304706" cy="339477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98DF106-713D-BC44-95A6-7C086EFE3390}"/>
              </a:ext>
            </a:extLst>
          </p:cNvPr>
          <p:cNvPicPr>
            <a:picLocks noChangeAspect="1"/>
          </p:cNvPicPr>
          <p:nvPr userDrawn="1"/>
        </p:nvPicPr>
        <p:blipFill>
          <a:blip r:embed="rId5"/>
          <a:stretch>
            <a:fillRect/>
          </a:stretch>
        </p:blipFill>
        <p:spPr>
          <a:xfrm rot="14955296">
            <a:off x="8513906" y="4967316"/>
            <a:ext cx="5397046" cy="1542013"/>
          </a:xfrm>
          <a:prstGeom prst="rect">
            <a:avLst/>
          </a:prstGeom>
        </p:spPr>
      </p:pic>
      <p:sp>
        <p:nvSpPr>
          <p:cNvPr id="16" name="TextBox 15">
            <a:extLst>
              <a:ext uri="{FF2B5EF4-FFF2-40B4-BE49-F238E27FC236}">
                <a16:creationId xmlns:a16="http://schemas.microsoft.com/office/drawing/2014/main" id="{EDC37C26-6509-8244-B8BB-BAC3F23A5E2D}"/>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dirty="0">
              <a:solidFill>
                <a:srgbClr val="364B8C"/>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1EC94DF-9A82-9541-B9D5-7CC9B70ED9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2532896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400" y="1919889"/>
            <a:ext cx="4452088" cy="3041646"/>
          </a:xfrm>
          <a:prstGeom prst="rect">
            <a:avLst/>
          </a:prstGeom>
        </p:spPr>
        <p:txBody>
          <a:bodyPr vert="horz" lIns="91440" tIns="45720" rIns="91440" bIns="45720" rtlCol="0">
            <a:normAutofit/>
          </a:bodyPr>
          <a:lstStyle>
            <a:lvl1pPr>
              <a:lnSpc>
                <a:spcPct val="100000"/>
              </a:lnSpc>
              <a:defRPr lang="en-US" sz="1700" smtClean="0">
                <a:solidFill>
                  <a:srgbClr val="364B8C"/>
                </a:solidFill>
                <a:effectLst/>
              </a:defRPr>
            </a:lvl1pPr>
            <a:lvl3pPr marL="581025" indent="0">
              <a:lnSpc>
                <a:spcPct val="100000"/>
              </a:lnSpc>
              <a:buNone/>
              <a:defRPr b="1">
                <a:solidFill>
                  <a:schemeClr val="tx1">
                    <a:lumMod val="75000"/>
                    <a:lumOff val="25000"/>
                  </a:schemeClr>
                </a:solidFill>
              </a:defRPr>
            </a:lvl3pPr>
          </a:lstStyle>
          <a:p>
            <a:pPr lvl="0"/>
            <a:r>
              <a:rPr lang="en-US" dirty="0"/>
              <a:t>You can enroll your child through any of the following methods:</a:t>
            </a:r>
          </a:p>
          <a:p>
            <a:pPr lvl="1"/>
            <a:r>
              <a:rPr lang="en-US" dirty="0"/>
              <a:t>Online at </a:t>
            </a:r>
            <a:r>
              <a:rPr lang="en-US" dirty="0" err="1"/>
              <a:t>explorica.com</a:t>
            </a:r>
            <a:r>
              <a:rPr lang="en-US" dirty="0"/>
              <a:t>/</a:t>
            </a:r>
            <a:r>
              <a:rPr lang="en-US" dirty="0" err="1"/>
              <a:t>TourCenterID</a:t>
            </a:r>
            <a:endParaRPr lang="en-US" dirty="0"/>
          </a:p>
          <a:p>
            <a:pPr marL="458788" marR="0" lvl="1" indent="-214313"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lang="en-US" dirty="0"/>
              <a:t>By phone at 1-888-310-7121</a:t>
            </a:r>
          </a:p>
          <a:p>
            <a:pPr lvl="1"/>
            <a:r>
              <a:rPr lang="en-US" dirty="0"/>
              <a:t>By mail when you complete the paper application and send it to</a:t>
            </a:r>
          </a:p>
          <a:p>
            <a:pPr lvl="2"/>
            <a:r>
              <a:rPr lang="en-US" dirty="0" err="1"/>
              <a:t>Explorica</a:t>
            </a:r>
            <a:endParaRPr lang="en-US" dirty="0"/>
          </a:p>
          <a:p>
            <a:pPr lvl="2"/>
            <a:r>
              <a:rPr lang="en-US" dirty="0"/>
              <a:t>P.O. Box 9033</a:t>
            </a:r>
          </a:p>
          <a:p>
            <a:pPr lvl="2"/>
            <a:r>
              <a:rPr lang="en-US" dirty="0"/>
              <a:t>Charlottesville, VA 22906-9033</a:t>
            </a:r>
          </a:p>
        </p:txBody>
      </p:sp>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05610" y="4590882"/>
            <a:ext cx="648341" cy="648341"/>
          </a:xfrm>
          <a:prstGeom prst="rect">
            <a:avLst/>
          </a:prstGeom>
        </p:spPr>
      </p:pic>
      <p:sp>
        <p:nvSpPr>
          <p:cNvPr id="7" name="Title 1">
            <a:extLst>
              <a:ext uri="{FF2B5EF4-FFF2-40B4-BE49-F238E27FC236}">
                <a16:creationId xmlns:a16="http://schemas.microsoft.com/office/drawing/2014/main" id="{02DEF5EE-BDE8-8946-9E10-1B4FB204A7D6}"/>
              </a:ext>
            </a:extLst>
          </p:cNvPr>
          <p:cNvSpPr>
            <a:spLocks noGrp="1"/>
          </p:cNvSpPr>
          <p:nvPr>
            <p:ph type="title" hasCustomPrompt="1"/>
          </p:nvPr>
        </p:nvSpPr>
        <p:spPr>
          <a:xfrm>
            <a:off x="279400" y="365125"/>
            <a:ext cx="5816600" cy="1325563"/>
          </a:xfrm>
        </p:spPr>
        <p:txBody>
          <a:bodyPr/>
          <a:lstStyle>
            <a:lvl1pPr>
              <a:defRPr/>
            </a:lvl1pPr>
          </a:lstStyle>
          <a:p>
            <a:r>
              <a:rPr lang="en-US" dirty="0"/>
              <a:t>How to enroll</a:t>
            </a:r>
          </a:p>
        </p:txBody>
      </p:sp>
      <p:pic>
        <p:nvPicPr>
          <p:cNvPr id="8" name="Picture 7">
            <a:extLst>
              <a:ext uri="{FF2B5EF4-FFF2-40B4-BE49-F238E27FC236}">
                <a16:creationId xmlns:a16="http://schemas.microsoft.com/office/drawing/2014/main" id="{7D43A550-2B2A-1944-BDDE-1C406ADB5C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7320" y="1550809"/>
            <a:ext cx="6075446" cy="3111191"/>
          </a:xfrm>
          <a:prstGeom prst="rect">
            <a:avLst/>
          </a:prstGeom>
          <a:ln w="6350">
            <a:solidFill>
              <a:srgbClr val="D9D1C8"/>
            </a:solidFill>
          </a:ln>
        </p:spPr>
      </p:pic>
      <p:sp>
        <p:nvSpPr>
          <p:cNvPr id="3" name="Rectangle 2">
            <a:extLst>
              <a:ext uri="{FF2B5EF4-FFF2-40B4-BE49-F238E27FC236}">
                <a16:creationId xmlns:a16="http://schemas.microsoft.com/office/drawing/2014/main" id="{743E8E9B-61E6-084F-8FBA-9100F4B005A3}"/>
              </a:ext>
            </a:extLst>
          </p:cNvPr>
          <p:cNvSpPr/>
          <p:nvPr userDrawn="1"/>
        </p:nvSpPr>
        <p:spPr>
          <a:xfrm>
            <a:off x="8265677" y="3266427"/>
            <a:ext cx="2877244" cy="1156718"/>
          </a:xfrm>
          <a:prstGeom prst="rect">
            <a:avLst/>
          </a:prstGeom>
          <a:noFill/>
          <a:ln w="25400">
            <a:solidFill>
              <a:srgbClr val="EA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899740-9329-5645-8A26-B8285D6010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25001" y="4831453"/>
            <a:ext cx="3712203" cy="1475047"/>
          </a:xfrm>
          <a:prstGeom prst="rect">
            <a:avLst/>
          </a:prstGeom>
          <a:ln w="6350">
            <a:solidFill>
              <a:srgbClr val="D9D1C8"/>
            </a:solidFill>
          </a:ln>
        </p:spPr>
      </p:pic>
      <p:sp>
        <p:nvSpPr>
          <p:cNvPr id="11" name="Rectangle 10">
            <a:extLst>
              <a:ext uri="{FF2B5EF4-FFF2-40B4-BE49-F238E27FC236}">
                <a16:creationId xmlns:a16="http://schemas.microsoft.com/office/drawing/2014/main" id="{0B271064-CBB6-D640-9B2F-160E34C4443D}"/>
              </a:ext>
            </a:extLst>
          </p:cNvPr>
          <p:cNvSpPr/>
          <p:nvPr userDrawn="1"/>
        </p:nvSpPr>
        <p:spPr>
          <a:xfrm>
            <a:off x="4514875" y="4805221"/>
            <a:ext cx="3750802" cy="1501279"/>
          </a:xfrm>
          <a:prstGeom prst="rect">
            <a:avLst/>
          </a:prstGeom>
          <a:noFill/>
          <a:ln w="44450">
            <a:solidFill>
              <a:srgbClr val="EA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5BD7FFD-1FB7-B542-B35C-405B403EE809}"/>
              </a:ext>
            </a:extLst>
          </p:cNvPr>
          <p:cNvSpPr/>
          <p:nvPr userDrawn="1"/>
        </p:nvSpPr>
        <p:spPr>
          <a:xfrm>
            <a:off x="3895219" y="2534225"/>
            <a:ext cx="1087489" cy="257218"/>
          </a:xfrm>
          <a:prstGeom prst="rightArrow">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D67D3FC-DCFC-824F-AD6D-30C01205D3C9}"/>
              </a:ext>
            </a:extLst>
          </p:cNvPr>
          <p:cNvCxnSpPr>
            <a:cxnSpLocks/>
          </p:cNvCxnSpPr>
          <p:nvPr userDrawn="1"/>
        </p:nvCxnSpPr>
        <p:spPr>
          <a:xfrm flipH="1">
            <a:off x="6395089" y="3266427"/>
            <a:ext cx="1864768" cy="1538794"/>
          </a:xfrm>
          <a:prstGeom prst="line">
            <a:avLst/>
          </a:prstGeom>
          <a:ln w="25400">
            <a:solidFill>
              <a:srgbClr val="EA0029"/>
            </a:solidFill>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id="{37B7D9C4-A1D7-6F4C-BD22-546057DBCDEC}"/>
              </a:ext>
            </a:extLst>
          </p:cNvPr>
          <p:cNvSpPr/>
          <p:nvPr userDrawn="1"/>
        </p:nvSpPr>
        <p:spPr>
          <a:xfrm>
            <a:off x="4125434" y="5872848"/>
            <a:ext cx="602095" cy="257218"/>
          </a:xfrm>
          <a:prstGeom prst="rightArrow">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33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400" y="1919889"/>
            <a:ext cx="4452088" cy="3041646"/>
          </a:xfrm>
          <a:prstGeom prst="rect">
            <a:avLst/>
          </a:prstGeom>
        </p:spPr>
        <p:txBody>
          <a:bodyPr vert="horz" lIns="91440" tIns="45720" rIns="91440" bIns="45720" rtlCol="0">
            <a:normAutofit/>
          </a:bodyPr>
          <a:lstStyle>
            <a:lvl1pPr>
              <a:lnSpc>
                <a:spcPct val="100000"/>
              </a:lnSpc>
              <a:defRPr lang="en-US" sz="1700" smtClean="0">
                <a:solidFill>
                  <a:srgbClr val="364B8C"/>
                </a:solidFill>
                <a:effectLst/>
              </a:defRPr>
            </a:lvl1pPr>
            <a:lvl3pPr marL="581025" indent="0">
              <a:lnSpc>
                <a:spcPct val="100000"/>
              </a:lnSpc>
              <a:buNone/>
              <a:defRPr b="1">
                <a:solidFill>
                  <a:schemeClr val="tx1">
                    <a:lumMod val="75000"/>
                    <a:lumOff val="25000"/>
                  </a:schemeClr>
                </a:solidFill>
              </a:defRPr>
            </a:lvl3pPr>
          </a:lstStyle>
          <a:p>
            <a:pPr lvl="0"/>
            <a:r>
              <a:rPr lang="en-US" dirty="0"/>
              <a:t>You can enroll your child through any of the following methods:</a:t>
            </a:r>
          </a:p>
          <a:p>
            <a:pPr lvl="1"/>
            <a:r>
              <a:rPr lang="en-US" dirty="0"/>
              <a:t>Online at </a:t>
            </a:r>
            <a:r>
              <a:rPr lang="en-US" dirty="0" err="1"/>
              <a:t>explorica.com</a:t>
            </a:r>
            <a:r>
              <a:rPr lang="en-US" dirty="0"/>
              <a:t>/</a:t>
            </a:r>
            <a:r>
              <a:rPr lang="en-US" dirty="0" err="1"/>
              <a:t>TourCenterID</a:t>
            </a:r>
            <a:endParaRPr lang="en-US" dirty="0"/>
          </a:p>
          <a:p>
            <a:pPr marL="458788" marR="0" lvl="1" indent="-214313"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lang="en-US" dirty="0"/>
              <a:t>By phone at 1-888-310-7121</a:t>
            </a:r>
          </a:p>
          <a:p>
            <a:pPr lvl="1"/>
            <a:r>
              <a:rPr lang="en-US" dirty="0"/>
              <a:t>By mail when you complete the paper application and send it to</a:t>
            </a:r>
          </a:p>
          <a:p>
            <a:pPr lvl="2"/>
            <a:r>
              <a:rPr lang="en-US" dirty="0" err="1"/>
              <a:t>Explorica</a:t>
            </a:r>
            <a:endParaRPr lang="en-US" dirty="0"/>
          </a:p>
          <a:p>
            <a:pPr lvl="2"/>
            <a:r>
              <a:rPr lang="en-US" dirty="0"/>
              <a:t>P.O. Box 9033</a:t>
            </a:r>
          </a:p>
          <a:p>
            <a:pPr lvl="2"/>
            <a:r>
              <a:rPr lang="en-US" dirty="0"/>
              <a:t>Charlottesville, VA 22906-9033</a:t>
            </a:r>
          </a:p>
        </p:txBody>
      </p:sp>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3109" y="4116450"/>
            <a:ext cx="648341" cy="648341"/>
          </a:xfrm>
          <a:prstGeom prst="rect">
            <a:avLst/>
          </a:prstGeom>
        </p:spPr>
      </p:pic>
      <p:sp>
        <p:nvSpPr>
          <p:cNvPr id="7" name="Title 1">
            <a:extLst>
              <a:ext uri="{FF2B5EF4-FFF2-40B4-BE49-F238E27FC236}">
                <a16:creationId xmlns:a16="http://schemas.microsoft.com/office/drawing/2014/main" id="{02DEF5EE-BDE8-8946-9E10-1B4FB204A7D6}"/>
              </a:ext>
            </a:extLst>
          </p:cNvPr>
          <p:cNvSpPr>
            <a:spLocks noGrp="1"/>
          </p:cNvSpPr>
          <p:nvPr>
            <p:ph type="title" hasCustomPrompt="1"/>
          </p:nvPr>
        </p:nvSpPr>
        <p:spPr>
          <a:xfrm>
            <a:off x="279400" y="365125"/>
            <a:ext cx="5816600" cy="1325563"/>
          </a:xfrm>
        </p:spPr>
        <p:txBody>
          <a:bodyPr/>
          <a:lstStyle>
            <a:lvl1pPr>
              <a:defRPr/>
            </a:lvl1pPr>
          </a:lstStyle>
          <a:p>
            <a:r>
              <a:rPr lang="en-US" dirty="0"/>
              <a:t>How to enroll</a:t>
            </a:r>
          </a:p>
        </p:txBody>
      </p:sp>
      <p:pic>
        <p:nvPicPr>
          <p:cNvPr id="8" name="Picture 7">
            <a:extLst>
              <a:ext uri="{FF2B5EF4-FFF2-40B4-BE49-F238E27FC236}">
                <a16:creationId xmlns:a16="http://schemas.microsoft.com/office/drawing/2014/main" id="{7D43A550-2B2A-1944-BDDE-1C406ADB5C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7320" y="1550809"/>
            <a:ext cx="6075446" cy="3111191"/>
          </a:xfrm>
          <a:prstGeom prst="rect">
            <a:avLst/>
          </a:prstGeom>
          <a:ln w="6350">
            <a:solidFill>
              <a:srgbClr val="D9D1C8"/>
            </a:solidFill>
          </a:ln>
        </p:spPr>
      </p:pic>
      <p:sp>
        <p:nvSpPr>
          <p:cNvPr id="3" name="Rectangle 2">
            <a:extLst>
              <a:ext uri="{FF2B5EF4-FFF2-40B4-BE49-F238E27FC236}">
                <a16:creationId xmlns:a16="http://schemas.microsoft.com/office/drawing/2014/main" id="{743E8E9B-61E6-084F-8FBA-9100F4B005A3}"/>
              </a:ext>
            </a:extLst>
          </p:cNvPr>
          <p:cNvSpPr/>
          <p:nvPr userDrawn="1"/>
        </p:nvSpPr>
        <p:spPr>
          <a:xfrm>
            <a:off x="8265677" y="3266427"/>
            <a:ext cx="2877244" cy="1156718"/>
          </a:xfrm>
          <a:prstGeom prst="rect">
            <a:avLst/>
          </a:prstGeom>
          <a:noFill/>
          <a:ln w="25400">
            <a:solidFill>
              <a:srgbClr val="0094D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899740-9329-5645-8A26-B8285D6010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52500" y="4357021"/>
            <a:ext cx="3712203" cy="1475047"/>
          </a:xfrm>
          <a:prstGeom prst="rect">
            <a:avLst/>
          </a:prstGeom>
          <a:ln w="6350">
            <a:solidFill>
              <a:srgbClr val="D9D1C8"/>
            </a:solidFill>
          </a:ln>
        </p:spPr>
      </p:pic>
      <p:sp>
        <p:nvSpPr>
          <p:cNvPr id="11" name="Rectangle 10">
            <a:extLst>
              <a:ext uri="{FF2B5EF4-FFF2-40B4-BE49-F238E27FC236}">
                <a16:creationId xmlns:a16="http://schemas.microsoft.com/office/drawing/2014/main" id="{0B271064-CBB6-D640-9B2F-160E34C4443D}"/>
              </a:ext>
            </a:extLst>
          </p:cNvPr>
          <p:cNvSpPr/>
          <p:nvPr userDrawn="1"/>
        </p:nvSpPr>
        <p:spPr>
          <a:xfrm>
            <a:off x="4731488" y="4330789"/>
            <a:ext cx="3750802" cy="1516895"/>
          </a:xfrm>
          <a:prstGeom prst="rect">
            <a:avLst/>
          </a:prstGeom>
          <a:noFill/>
          <a:ln w="50800">
            <a:solidFill>
              <a:srgbClr val="00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21155B2C-3099-D543-BF53-8F632D06799D}"/>
              </a:ext>
            </a:extLst>
          </p:cNvPr>
          <p:cNvSpPr/>
          <p:nvPr userDrawn="1"/>
        </p:nvSpPr>
        <p:spPr>
          <a:xfrm rot="20401889">
            <a:off x="4529343" y="5561034"/>
            <a:ext cx="446314" cy="200863"/>
          </a:xfrm>
          <a:prstGeom prst="rightArrow">
            <a:avLst/>
          </a:prstGeom>
          <a:solidFill>
            <a:srgbClr val="364B8C"/>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529B626-2640-5E4B-9951-8F6D8F58CF5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1079811">
            <a:off x="3852206" y="2298721"/>
            <a:ext cx="1339530" cy="296537"/>
          </a:xfrm>
          <a:prstGeom prst="rect">
            <a:avLst/>
          </a:prstGeom>
        </p:spPr>
      </p:pic>
    </p:spTree>
    <p:extLst>
      <p:ext uri="{BB962C8B-B14F-4D97-AF65-F5344CB8AC3E}">
        <p14:creationId xmlns:p14="http://schemas.microsoft.com/office/powerpoint/2010/main" val="426603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FA2312-D168-8248-8DB3-487C5A7473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70515"/>
            <a:ext cx="7662530" cy="6935684"/>
          </a:xfrm>
          <a:prstGeom prst="rect">
            <a:avLst/>
          </a:prstGeom>
        </p:spPr>
      </p:pic>
      <p:sp>
        <p:nvSpPr>
          <p:cNvPr id="6" name="TextBox 5">
            <a:extLst>
              <a:ext uri="{FF2B5EF4-FFF2-40B4-BE49-F238E27FC236}">
                <a16:creationId xmlns:a16="http://schemas.microsoft.com/office/drawing/2014/main" id="{FB207D4E-23A1-D446-8058-19624DF0E8A2}"/>
              </a:ext>
            </a:extLst>
          </p:cNvPr>
          <p:cNvSpPr txBox="1"/>
          <p:nvPr userDrawn="1"/>
        </p:nvSpPr>
        <p:spPr>
          <a:xfrm>
            <a:off x="279399" y="2459026"/>
            <a:ext cx="5153837" cy="2605265"/>
          </a:xfrm>
          <a:prstGeom prst="rect">
            <a:avLst/>
          </a:prstGeom>
          <a:noFill/>
        </p:spPr>
        <p:txBody>
          <a:bodyPr wrap="square" rtlCol="0">
            <a:spAutoFit/>
          </a:bodyPr>
          <a:lstStyle/>
          <a:p>
            <a:pPr algn="l">
              <a:lnSpc>
                <a:spcPct val="100000"/>
              </a:lnSpc>
            </a:pPr>
            <a:r>
              <a:rPr lang="en-US" sz="2800" b="1" kern="1200" dirty="0">
                <a:solidFill>
                  <a:srgbClr val="0094D2"/>
                </a:solidFill>
                <a:effectLst/>
                <a:latin typeface="Arial" panose="020B0604020202020204" pitchFamily="34" charset="0"/>
                <a:ea typeface="+mn-ea"/>
                <a:cs typeface="Arial" panose="020B0604020202020204" pitchFamily="34" charset="0"/>
              </a:rPr>
              <a:t>Questions?</a:t>
            </a:r>
            <a:br>
              <a:rPr lang="en-US" sz="2800" b="1" kern="1200" dirty="0">
                <a:solidFill>
                  <a:srgbClr val="0094D2"/>
                </a:solidFill>
                <a:effectLst/>
                <a:latin typeface="Arial" panose="020B0604020202020204" pitchFamily="34" charset="0"/>
                <a:ea typeface="+mn-ea"/>
                <a:cs typeface="Arial" panose="020B0604020202020204" pitchFamily="34" charset="0"/>
              </a:rPr>
            </a:br>
            <a:r>
              <a:rPr lang="en-US" sz="2800" b="1" kern="1200" dirty="0">
                <a:solidFill>
                  <a:srgbClr val="0094D2"/>
                </a:solidFill>
                <a:effectLst/>
                <a:latin typeface="Arial" panose="020B0604020202020204" pitchFamily="34" charset="0"/>
                <a:ea typeface="+mn-ea"/>
                <a:cs typeface="Arial" panose="020B0604020202020204" pitchFamily="34" charset="0"/>
              </a:rPr>
              <a:t>Please contact: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Program Leader: &lt;PL name&gt;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Email: &lt;PL email&gt;</a:t>
            </a:r>
          </a:p>
          <a:p>
            <a:pPr algn="l">
              <a:lnSpc>
                <a:spcPct val="250000"/>
              </a:lnSpc>
            </a:pPr>
            <a:r>
              <a:rPr lang="en-US" sz="2000" b="1" i="1" kern="1200" dirty="0">
                <a:solidFill>
                  <a:srgbClr val="F79520"/>
                </a:solidFill>
                <a:effectLst/>
                <a:latin typeface="Arial" panose="020B0604020202020204" pitchFamily="34" charset="0"/>
                <a:ea typeface="+mn-ea"/>
                <a:cs typeface="Arial" panose="020B0604020202020204" pitchFamily="34" charset="0"/>
              </a:rPr>
              <a:t>We can’t wait to travel with you!</a:t>
            </a:r>
          </a:p>
        </p:txBody>
      </p:sp>
      <p:sp>
        <p:nvSpPr>
          <p:cNvPr id="12" name="Title 1">
            <a:extLst>
              <a:ext uri="{FF2B5EF4-FFF2-40B4-BE49-F238E27FC236}">
                <a16:creationId xmlns:a16="http://schemas.microsoft.com/office/drawing/2014/main" id="{338A55C9-A026-534B-8C1C-21D773E1965E}"/>
              </a:ext>
            </a:extLst>
          </p:cNvPr>
          <p:cNvSpPr>
            <a:spLocks noGrp="1"/>
          </p:cNvSpPr>
          <p:nvPr>
            <p:ph type="title"/>
          </p:nvPr>
        </p:nvSpPr>
        <p:spPr>
          <a:xfrm>
            <a:off x="279399" y="641572"/>
            <a:ext cx="5153837" cy="1325563"/>
          </a:xfrm>
        </p:spPr>
        <p:txBody>
          <a:bodyPr/>
          <a:lstStyle/>
          <a:p>
            <a:endParaRPr lang="en-US" dirty="0"/>
          </a:p>
        </p:txBody>
      </p:sp>
      <p:pic>
        <p:nvPicPr>
          <p:cNvPr id="13" name="Picture 12">
            <a:extLst>
              <a:ext uri="{FF2B5EF4-FFF2-40B4-BE49-F238E27FC236}">
                <a16:creationId xmlns:a16="http://schemas.microsoft.com/office/drawing/2014/main" id="{A15FBDD3-8935-6E48-BA62-1E5F06B5FF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4716108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3">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F803CD-927C-3040-91EB-3D17BB62DCD2}"/>
              </a:ext>
            </a:extLst>
          </p:cNvPr>
          <p:cNvSpPr txBox="1"/>
          <p:nvPr userDrawn="1"/>
        </p:nvSpPr>
        <p:spPr>
          <a:xfrm>
            <a:off x="279400" y="1690688"/>
            <a:ext cx="5150735" cy="2889958"/>
          </a:xfrm>
          <a:prstGeom prst="rect">
            <a:avLst/>
          </a:prstGeom>
          <a:noFill/>
        </p:spPr>
        <p:txBody>
          <a:bodyPr wrap="square" rtlCol="0">
            <a:spAutoFit/>
          </a:bodyPr>
          <a:lstStyle/>
          <a:p>
            <a:pPr algn="l">
              <a:lnSpc>
                <a:spcPct val="150000"/>
              </a:lnSpc>
            </a:pPr>
            <a:r>
              <a:rPr lang="en-US" sz="2800" b="1" kern="1200" dirty="0">
                <a:solidFill>
                  <a:srgbClr val="0094D2"/>
                </a:solidFill>
                <a:effectLst/>
                <a:latin typeface="Arial" panose="020B0604020202020204" pitchFamily="34" charset="0"/>
                <a:ea typeface="+mn-ea"/>
                <a:cs typeface="Arial" panose="020B0604020202020204" pitchFamily="34" charset="0"/>
              </a:rPr>
              <a:t>Questions? Please contact: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Program Leader: &lt;PL name&gt;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Email: &lt;PL email&gt;</a:t>
            </a:r>
          </a:p>
          <a:p>
            <a:pPr algn="l">
              <a:lnSpc>
                <a:spcPct val="200000"/>
              </a:lnSpc>
            </a:pPr>
            <a:endParaRPr lang="en-US" sz="2000" b="1" i="1" kern="1200" dirty="0">
              <a:solidFill>
                <a:srgbClr val="364B8C"/>
              </a:solidFill>
              <a:effectLst/>
              <a:latin typeface="Arial" panose="020B0604020202020204" pitchFamily="34" charset="0"/>
              <a:ea typeface="+mn-ea"/>
              <a:cs typeface="Arial" panose="020B0604020202020204" pitchFamily="34" charset="0"/>
            </a:endParaRPr>
          </a:p>
          <a:p>
            <a:pPr algn="l">
              <a:lnSpc>
                <a:spcPct val="200000"/>
              </a:lnSpc>
            </a:pPr>
            <a:r>
              <a:rPr lang="en-US" sz="2000" b="1" i="1" kern="1200" dirty="0">
                <a:solidFill>
                  <a:srgbClr val="364B8C"/>
                </a:solidFill>
                <a:effectLst/>
                <a:latin typeface="Arial" panose="020B0604020202020204" pitchFamily="34" charset="0"/>
                <a:ea typeface="+mn-ea"/>
                <a:cs typeface="Arial" panose="020B0604020202020204" pitchFamily="34" charset="0"/>
              </a:rPr>
              <a:t>We can’t wait to travel with you!</a:t>
            </a:r>
          </a:p>
        </p:txBody>
      </p:sp>
      <p:sp>
        <p:nvSpPr>
          <p:cNvPr id="10" name="Title 1">
            <a:extLst>
              <a:ext uri="{FF2B5EF4-FFF2-40B4-BE49-F238E27FC236}">
                <a16:creationId xmlns:a16="http://schemas.microsoft.com/office/drawing/2014/main" id="{21D9717B-3B3A-F245-858C-8B7485F20605}"/>
              </a:ext>
            </a:extLst>
          </p:cNvPr>
          <p:cNvSpPr>
            <a:spLocks noGrp="1"/>
          </p:cNvSpPr>
          <p:nvPr>
            <p:ph type="title" hasCustomPrompt="1"/>
          </p:nvPr>
        </p:nvSpPr>
        <p:spPr>
          <a:xfrm>
            <a:off x="279400" y="365125"/>
            <a:ext cx="5816600" cy="1325563"/>
          </a:xfrm>
        </p:spPr>
        <p:txBody>
          <a:bodyPr/>
          <a:lstStyle>
            <a:lvl1pPr>
              <a:defRPr>
                <a:solidFill>
                  <a:srgbClr val="F79520"/>
                </a:solidFill>
              </a:defRPr>
            </a:lvl1pPr>
          </a:lstStyle>
          <a:p>
            <a:r>
              <a:rPr lang="en-US" dirty="0"/>
              <a:t>Thanks for joining us</a:t>
            </a:r>
          </a:p>
        </p:txBody>
      </p:sp>
      <p:pic>
        <p:nvPicPr>
          <p:cNvPr id="7" name="Picture 6">
            <a:extLst>
              <a:ext uri="{FF2B5EF4-FFF2-40B4-BE49-F238E27FC236}">
                <a16:creationId xmlns:a16="http://schemas.microsoft.com/office/drawing/2014/main" id="{E562A37F-4451-1840-8473-D83EB19DD6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1423" y="2218540"/>
            <a:ext cx="9607401" cy="4803701"/>
          </a:xfrm>
          <a:prstGeom prst="rect">
            <a:avLst/>
          </a:prstGeom>
        </p:spPr>
      </p:pic>
    </p:spTree>
    <p:extLst>
      <p:ext uri="{BB962C8B-B14F-4D97-AF65-F5344CB8AC3E}">
        <p14:creationId xmlns:p14="http://schemas.microsoft.com/office/powerpoint/2010/main" val="2483022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D5E044-0FA5-114B-B6B2-AFBB2C19F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7365" y="1484490"/>
            <a:ext cx="5972078" cy="1135186"/>
          </a:xfrm>
          <a:prstGeom prst="rect">
            <a:avLst/>
          </a:prstGeom>
        </p:spPr>
      </p:pic>
      <p:pic>
        <p:nvPicPr>
          <p:cNvPr id="9" name="Picture 8">
            <a:extLst>
              <a:ext uri="{FF2B5EF4-FFF2-40B4-BE49-F238E27FC236}">
                <a16:creationId xmlns:a16="http://schemas.microsoft.com/office/drawing/2014/main" id="{2AF90743-E8E4-7E49-B0AA-E136B1A806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01557" y="2346131"/>
            <a:ext cx="9607403" cy="4803701"/>
          </a:xfrm>
          <a:prstGeom prst="rect">
            <a:avLst/>
          </a:prstGeom>
        </p:spPr>
      </p:pic>
    </p:spTree>
    <p:extLst>
      <p:ext uri="{BB962C8B-B14F-4D97-AF65-F5344CB8AC3E}">
        <p14:creationId xmlns:p14="http://schemas.microsoft.com/office/powerpoint/2010/main" val="3448452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7A4DD-EB50-4F43-9E9A-CB95F9A269D9}"/>
              </a:ext>
            </a:extLst>
          </p:cNvPr>
          <p:cNvSpPr/>
          <p:nvPr userDrawn="1"/>
        </p:nvSpPr>
        <p:spPr>
          <a:xfrm>
            <a:off x="0" y="5595111"/>
            <a:ext cx="12192000" cy="12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5ABC6A51-DC5B-874E-AAA6-B6E162F1EECA}"/>
              </a:ext>
            </a:extLst>
          </p:cNvPr>
          <p:cNvSpPr>
            <a:spLocks noGrp="1"/>
          </p:cNvSpPr>
          <p:nvPr>
            <p:ph type="body" sz="quarter" idx="14" hasCustomPrompt="1"/>
          </p:nvPr>
        </p:nvSpPr>
        <p:spPr>
          <a:xfrm>
            <a:off x="0" y="5875959"/>
            <a:ext cx="12192000" cy="534366"/>
          </a:xfrm>
        </p:spPr>
        <p:txBody>
          <a:bodyPr>
            <a:normAutofit/>
          </a:bodyPr>
          <a:lstStyle>
            <a:lvl1pPr algn="ctr">
              <a:defRPr sz="2800">
                <a:solidFill>
                  <a:srgbClr val="F79520"/>
                </a:solidFill>
              </a:defRPr>
            </a:lvl1pPr>
          </a:lstStyle>
          <a:p>
            <a:pPr lvl="0"/>
            <a:r>
              <a:rPr lang="en-US" dirty="0"/>
              <a:t>Tour Name goes here</a:t>
            </a:r>
          </a:p>
        </p:txBody>
      </p:sp>
      <p:sp>
        <p:nvSpPr>
          <p:cNvPr id="13" name="Text Placeholder 12">
            <a:extLst>
              <a:ext uri="{FF2B5EF4-FFF2-40B4-BE49-F238E27FC236}">
                <a16:creationId xmlns:a16="http://schemas.microsoft.com/office/drawing/2014/main" id="{90018DD8-3F1B-104B-B907-5A7B380E7064}"/>
              </a:ext>
            </a:extLst>
          </p:cNvPr>
          <p:cNvSpPr>
            <a:spLocks noGrp="1"/>
          </p:cNvSpPr>
          <p:nvPr>
            <p:ph type="body" sz="quarter" idx="15" hasCustomPrompt="1"/>
          </p:nvPr>
        </p:nvSpPr>
        <p:spPr>
          <a:xfrm>
            <a:off x="0" y="6391275"/>
            <a:ext cx="12192000" cy="1274763"/>
          </a:xfrm>
        </p:spPr>
        <p:txBody>
          <a:bodyPr/>
          <a:lstStyle>
            <a:lvl1pPr algn="ctr">
              <a:defRPr>
                <a:solidFill>
                  <a:srgbClr val="0094D2"/>
                </a:solidFill>
              </a:defRPr>
            </a:lvl1pPr>
          </a:lstStyle>
          <a:p>
            <a:pPr lvl="0"/>
            <a:r>
              <a:rPr lang="en-US" dirty="0"/>
              <a:t>Insert tour dates here: Month DD – DD, YYYY</a:t>
            </a:r>
          </a:p>
        </p:txBody>
      </p:sp>
    </p:spTree>
    <p:extLst>
      <p:ext uri="{BB962C8B-B14F-4D97-AF65-F5344CB8AC3E}">
        <p14:creationId xmlns:p14="http://schemas.microsoft.com/office/powerpoint/2010/main" val="413010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0754" y="3153203"/>
            <a:ext cx="685835" cy="685835"/>
          </a:xfrm>
          <a:prstGeom prst="rect">
            <a:avLst/>
          </a:prstGeom>
        </p:spPr>
      </p:pic>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755" y="1819194"/>
            <a:ext cx="685834" cy="685834"/>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923306" cy="1325563"/>
          </a:xfrm>
        </p:spPr>
        <p:txBody>
          <a:bodyPr/>
          <a:lstStyle>
            <a:lvl1pPr>
              <a:defRPr/>
            </a:lvl1pPr>
          </a:lstStyle>
          <a:p>
            <a:r>
              <a:rPr lang="en-US" dirty="0"/>
              <a:t>Why your child should travel</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54827" y="181142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54827" y="3140416"/>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1BD8DF80-3DE4-4F43-90D3-725D5A6098F1}"/>
              </a:ext>
            </a:extLst>
          </p:cNvPr>
          <p:cNvSpPr>
            <a:spLocks noGrp="1"/>
          </p:cNvSpPr>
          <p:nvPr>
            <p:ph idx="13" hasCustomPrompt="1"/>
          </p:nvPr>
        </p:nvSpPr>
        <p:spPr>
          <a:xfrm>
            <a:off x="1366544" y="455404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4"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0DF9EF-2C6E-D04D-B186-BE6CB1D663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592" y="4511849"/>
            <a:ext cx="685287" cy="685287"/>
          </a:xfrm>
          <a:prstGeom prst="rect">
            <a:avLst/>
          </a:prstGeom>
        </p:spPr>
      </p:pic>
      <p:pic>
        <p:nvPicPr>
          <p:cNvPr id="15" name="Picture 14">
            <a:extLst>
              <a:ext uri="{FF2B5EF4-FFF2-40B4-BE49-F238E27FC236}">
                <a16:creationId xmlns:a16="http://schemas.microsoft.com/office/drawing/2014/main" id="{8DE33A28-CD56-974B-BB33-9A9DFB025EB7}"/>
              </a:ext>
            </a:extLst>
          </p:cNvPr>
          <p:cNvPicPr>
            <a:picLocks noChangeAspect="1"/>
          </p:cNvPicPr>
          <p:nvPr userDrawn="1"/>
        </p:nvPicPr>
        <p:blipFill>
          <a:blip r:embed="rId5"/>
          <a:stretch>
            <a:fillRect/>
          </a:stretch>
        </p:blipFill>
        <p:spPr>
          <a:xfrm rot="3649717">
            <a:off x="6521984" y="1657544"/>
            <a:ext cx="5397046" cy="1542013"/>
          </a:xfrm>
          <a:prstGeom prst="rect">
            <a:avLst/>
          </a:prstGeom>
        </p:spPr>
      </p:pic>
      <p:pic>
        <p:nvPicPr>
          <p:cNvPr id="19" name="Picture 18">
            <a:extLst>
              <a:ext uri="{FF2B5EF4-FFF2-40B4-BE49-F238E27FC236}">
                <a16:creationId xmlns:a16="http://schemas.microsoft.com/office/drawing/2014/main" id="{480E3E55-438F-9C48-8816-EF5F3FFCE39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76413" y="-20678"/>
            <a:ext cx="2552166" cy="4019661"/>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87294" y="3463230"/>
            <a:ext cx="2304706" cy="339477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CF56CAC-C240-CC4B-9489-C5C881EDCA34}"/>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7516916" y="3463230"/>
            <a:ext cx="2364895" cy="3394770"/>
          </a:xfrm>
          <a:prstGeom prst="rect">
            <a:avLst/>
          </a:prstGeom>
        </p:spPr>
      </p:pic>
      <p:pic>
        <p:nvPicPr>
          <p:cNvPr id="16" name="Picture 15">
            <a:extLst>
              <a:ext uri="{FF2B5EF4-FFF2-40B4-BE49-F238E27FC236}">
                <a16:creationId xmlns:a16="http://schemas.microsoft.com/office/drawing/2014/main" id="{0997CC11-D933-5C43-90BA-A8A9BAF59E50}"/>
              </a:ext>
            </a:extLst>
          </p:cNvPr>
          <p:cNvPicPr>
            <a:picLocks noChangeAspect="1"/>
          </p:cNvPicPr>
          <p:nvPr userDrawn="1"/>
        </p:nvPicPr>
        <p:blipFill>
          <a:blip r:embed="rId5"/>
          <a:stretch>
            <a:fillRect/>
          </a:stretch>
        </p:blipFill>
        <p:spPr>
          <a:xfrm rot="14955296">
            <a:off x="8513906" y="4967316"/>
            <a:ext cx="5397046" cy="1542013"/>
          </a:xfrm>
          <a:prstGeom prst="rect">
            <a:avLst/>
          </a:prstGeom>
        </p:spPr>
      </p:pic>
      <p:pic>
        <p:nvPicPr>
          <p:cNvPr id="21" name="Picture 20">
            <a:extLst>
              <a:ext uri="{FF2B5EF4-FFF2-40B4-BE49-F238E27FC236}">
                <a16:creationId xmlns:a16="http://schemas.microsoft.com/office/drawing/2014/main" id="{769AE3ED-9666-2744-8BB7-10C2A593421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255817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8">
                                            <p:txEl>
                                              <p:pRg st="1" end="1"/>
                                            </p:txEl>
                                          </p:spTgt>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8">
                                            <p:txEl>
                                              <p:pRg st="2" end="2"/>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20">
                                            <p:txEl>
                                              <p:pRg st="1" end="1"/>
                                            </p:tx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20" grpId="0" build="p">
        <p:tmplLst>
          <p:tmpl lvl="1">
            <p:tnLst>
              <p:par>
                <p:cTn presetID="1"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2321" y="4948188"/>
            <a:ext cx="812800" cy="812800"/>
          </a:xfrm>
          <a:prstGeom prst="rect">
            <a:avLst/>
          </a:prstGeom>
        </p:spPr>
      </p:pic>
      <p:sp>
        <p:nvSpPr>
          <p:cNvPr id="16" name="Text Placeholder 2">
            <a:extLst>
              <a:ext uri="{FF2B5EF4-FFF2-40B4-BE49-F238E27FC236}">
                <a16:creationId xmlns:a16="http://schemas.microsoft.com/office/drawing/2014/main" id="{EE4DB2A6-E7A9-254B-A3B6-CB13766AAAED}"/>
              </a:ext>
            </a:extLst>
          </p:cNvPr>
          <p:cNvSpPr>
            <a:spLocks noGrp="1"/>
          </p:cNvSpPr>
          <p:nvPr>
            <p:ph idx="14" hasCustomPrompt="1"/>
          </p:nvPr>
        </p:nvSpPr>
        <p:spPr>
          <a:xfrm>
            <a:off x="4850376" y="815423"/>
            <a:ext cx="6488183"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82326C37-52CE-5C48-AA69-CB68465D575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4241800" cy="6858000"/>
          </a:xfrm>
          <a:prstGeom prst="rect">
            <a:avLst/>
          </a:prstGeom>
        </p:spPr>
      </p:pic>
    </p:spTree>
    <p:extLst>
      <p:ext uri="{BB962C8B-B14F-4D97-AF65-F5344CB8AC3E}">
        <p14:creationId xmlns:p14="http://schemas.microsoft.com/office/powerpoint/2010/main" val="3829882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9AAB-B210-8D42-9B8D-367844220D5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FD1293A-E881-EC45-A492-7B1522DFB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58525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0755" y="1819194"/>
            <a:ext cx="685834" cy="685834"/>
          </a:xfrm>
          <a:prstGeom prst="rect">
            <a:avLst/>
          </a:prstGeom>
        </p:spPr>
      </p:pic>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54827" y="181142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754" y="3153203"/>
            <a:ext cx="685835" cy="685835"/>
          </a:xfrm>
          <a:prstGeom prst="rect">
            <a:avLst/>
          </a:prstGeom>
        </p:spPr>
      </p:pic>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54827" y="3140416"/>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1BD8DF80-3DE4-4F43-90D3-725D5A6098F1}"/>
              </a:ext>
            </a:extLst>
          </p:cNvPr>
          <p:cNvSpPr>
            <a:spLocks noGrp="1"/>
          </p:cNvSpPr>
          <p:nvPr>
            <p:ph idx="13" hasCustomPrompt="1"/>
          </p:nvPr>
        </p:nvSpPr>
        <p:spPr>
          <a:xfrm>
            <a:off x="1366544" y="4477016"/>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1A0DF9EF-2C6E-D04D-B186-BE6CB1D663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592" y="4434822"/>
            <a:ext cx="685287" cy="685287"/>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923306" cy="1325563"/>
          </a:xfrm>
        </p:spPr>
        <p:txBody>
          <a:bodyPr/>
          <a:lstStyle>
            <a:lvl1pPr>
              <a:defRPr/>
            </a:lvl1pPr>
          </a:lstStyle>
          <a:p>
            <a:r>
              <a:rPr lang="en-US" dirty="0"/>
              <a:t>Why your child should travel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4"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DE33A28-CD56-974B-BB33-9A9DFB025EB7}"/>
              </a:ext>
            </a:extLst>
          </p:cNvPr>
          <p:cNvPicPr>
            <a:picLocks noChangeAspect="1"/>
          </p:cNvPicPr>
          <p:nvPr userDrawn="1"/>
        </p:nvPicPr>
        <p:blipFill>
          <a:blip r:embed="rId5"/>
          <a:stretch>
            <a:fillRect/>
          </a:stretch>
        </p:blipFill>
        <p:spPr>
          <a:xfrm rot="3649717">
            <a:off x="6521984" y="1657544"/>
            <a:ext cx="5397046" cy="1542013"/>
          </a:xfrm>
          <a:prstGeom prst="rect">
            <a:avLst/>
          </a:prstGeom>
        </p:spPr>
      </p:pic>
      <p:pic>
        <p:nvPicPr>
          <p:cNvPr id="19" name="Picture 18">
            <a:extLst>
              <a:ext uri="{FF2B5EF4-FFF2-40B4-BE49-F238E27FC236}">
                <a16:creationId xmlns:a16="http://schemas.microsoft.com/office/drawing/2014/main" id="{480E3E55-438F-9C48-8816-EF5F3FFCE39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76413" y="-20678"/>
            <a:ext cx="2552166" cy="4019661"/>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75418" y="3463229"/>
            <a:ext cx="2371371" cy="3469927"/>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CF56CAC-C240-CC4B-9489-C5C881EDCA34}"/>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7516916" y="3463230"/>
            <a:ext cx="2364895" cy="3394770"/>
          </a:xfrm>
          <a:prstGeom prst="rect">
            <a:avLst/>
          </a:prstGeom>
        </p:spPr>
      </p:pic>
      <p:pic>
        <p:nvPicPr>
          <p:cNvPr id="16" name="Picture 15">
            <a:extLst>
              <a:ext uri="{FF2B5EF4-FFF2-40B4-BE49-F238E27FC236}">
                <a16:creationId xmlns:a16="http://schemas.microsoft.com/office/drawing/2014/main" id="{0997CC11-D933-5C43-90BA-A8A9BAF59E50}"/>
              </a:ext>
            </a:extLst>
          </p:cNvPr>
          <p:cNvPicPr>
            <a:picLocks noChangeAspect="1"/>
          </p:cNvPicPr>
          <p:nvPr userDrawn="1"/>
        </p:nvPicPr>
        <p:blipFill>
          <a:blip r:embed="rId5"/>
          <a:stretch>
            <a:fillRect/>
          </a:stretch>
        </p:blipFill>
        <p:spPr>
          <a:xfrm rot="14955296">
            <a:off x="8513906" y="4967316"/>
            <a:ext cx="5397046" cy="1542013"/>
          </a:xfrm>
          <a:prstGeom prst="rect">
            <a:avLst/>
          </a:prstGeom>
        </p:spPr>
      </p:pic>
      <p:pic>
        <p:nvPicPr>
          <p:cNvPr id="23" name="Picture 22">
            <a:extLst>
              <a:ext uri="{FF2B5EF4-FFF2-40B4-BE49-F238E27FC236}">
                <a16:creationId xmlns:a16="http://schemas.microsoft.com/office/drawing/2014/main" id="{3B8F9868-36AF-F24A-94CF-A3C62D6D41B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1928494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Why your child should travel</a:t>
            </a:r>
          </a:p>
        </p:txBody>
      </p:sp>
      <p:pic>
        <p:nvPicPr>
          <p:cNvPr id="9" name="Picture 8">
            <a:extLst>
              <a:ext uri="{FF2B5EF4-FFF2-40B4-BE49-F238E27FC236}">
                <a16:creationId xmlns:a16="http://schemas.microsoft.com/office/drawing/2014/main" id="{D7E0F59C-AD13-1948-9A6F-5D6F3B1D0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15200" y="-11875"/>
            <a:ext cx="5312024" cy="6958940"/>
          </a:xfrm>
          <a:prstGeom prst="rect">
            <a:avLst/>
          </a:prstGeom>
        </p:spPr>
      </p:pic>
      <p:pic>
        <p:nvPicPr>
          <p:cNvPr id="6" name="Picture 5">
            <a:extLst>
              <a:ext uri="{FF2B5EF4-FFF2-40B4-BE49-F238E27FC236}">
                <a16:creationId xmlns:a16="http://schemas.microsoft.com/office/drawing/2014/main" id="{FC440FCE-66D8-D94B-9AC3-6EDBE66D10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3737442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FD24F6-CEE8-AA46-8613-1EEB6D9E909B}"/>
              </a:ext>
            </a:extLst>
          </p:cNvPr>
          <p:cNvSpPr/>
          <p:nvPr userDrawn="1"/>
        </p:nvSpPr>
        <p:spPr>
          <a:xfrm>
            <a:off x="5931194" y="0"/>
            <a:ext cx="6260806" cy="6858000"/>
          </a:xfrm>
          <a:prstGeom prst="rect">
            <a:avLst/>
          </a:prstGeom>
          <a:solidFill>
            <a:srgbClr val="00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0BC8072-59CF-CA48-9992-208ABC889F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702" y="1948583"/>
            <a:ext cx="750016" cy="75001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1</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10B24BB8-F826-6340-8E4A-E0C020B573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4789" y="3879098"/>
            <a:ext cx="685287" cy="685287"/>
          </a:xfrm>
          <a:prstGeom prst="rect">
            <a:avLst/>
          </a:prstGeom>
        </p:spPr>
      </p:pic>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874128"/>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AF10F03A-59B0-9A42-8781-6F0A17BADF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55644" y="1948583"/>
            <a:ext cx="764313" cy="764313"/>
          </a:xfrm>
          <a:prstGeom prst="rect">
            <a:avLst/>
          </a:prstGeom>
        </p:spPr>
      </p:pic>
      <p:sp>
        <p:nvSpPr>
          <p:cNvPr id="13" name="Text Placeholder 2">
            <a:extLst>
              <a:ext uri="{FF2B5EF4-FFF2-40B4-BE49-F238E27FC236}">
                <a16:creationId xmlns:a16="http://schemas.microsoft.com/office/drawing/2014/main" id="{EC9B3D69-68F5-354D-8DA4-A544CE5C93B7}"/>
              </a:ext>
            </a:extLst>
          </p:cNvPr>
          <p:cNvSpPr>
            <a:spLocks noGrp="1"/>
          </p:cNvSpPr>
          <p:nvPr>
            <p:ph idx="13" hasCustomPrompt="1"/>
          </p:nvPr>
        </p:nvSpPr>
        <p:spPr>
          <a:xfrm>
            <a:off x="7432597" y="1948583"/>
            <a:ext cx="4395304" cy="988875"/>
          </a:xfrm>
          <a:prstGeom prst="rect">
            <a:avLst/>
          </a:prstGeom>
        </p:spPr>
        <p:txBody>
          <a:bodyPr vert="horz" lIns="91440" tIns="45720" rIns="91440" bIns="45720" rtlCol="0">
            <a:normAutofit/>
          </a:bodyPr>
          <a:lstStyle>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16" name="Picture 15">
            <a:extLst>
              <a:ext uri="{FF2B5EF4-FFF2-40B4-BE49-F238E27FC236}">
                <a16:creationId xmlns:a16="http://schemas.microsoft.com/office/drawing/2014/main" id="{EB0D0241-9583-E54F-B84D-89018219B9F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pic>
        <p:nvPicPr>
          <p:cNvPr id="19" name="Picture 18">
            <a:extLst>
              <a:ext uri="{FF2B5EF4-FFF2-40B4-BE49-F238E27FC236}">
                <a16:creationId xmlns:a16="http://schemas.microsoft.com/office/drawing/2014/main" id="{DD3FB105-8700-364B-B952-88F504C71D4B}"/>
              </a:ext>
            </a:extLst>
          </p:cNvPr>
          <p:cNvPicPr>
            <a:picLocks noChangeAspect="1"/>
          </p:cNvPicPr>
          <p:nvPr userDrawn="1"/>
        </p:nvPicPr>
        <p:blipFill>
          <a:blip r:embed="rId6"/>
          <a:stretch>
            <a:fillRect/>
          </a:stretch>
        </p:blipFill>
        <p:spPr>
          <a:xfrm rot="743178">
            <a:off x="7272020" y="-93167"/>
            <a:ext cx="5397046" cy="1542013"/>
          </a:xfrm>
          <a:prstGeom prst="rect">
            <a:avLst/>
          </a:prstGeom>
        </p:spPr>
      </p:pic>
      <p:pic>
        <p:nvPicPr>
          <p:cNvPr id="11" name="Picture 10">
            <a:extLst>
              <a:ext uri="{FF2B5EF4-FFF2-40B4-BE49-F238E27FC236}">
                <a16:creationId xmlns:a16="http://schemas.microsoft.com/office/drawing/2014/main" id="{5746EAA3-16CF-7846-808C-DD175BF06DD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55644" y="3874128"/>
            <a:ext cx="764313" cy="764313"/>
          </a:xfrm>
          <a:prstGeom prst="rect">
            <a:avLst/>
          </a:prstGeom>
        </p:spPr>
      </p:pic>
      <p:sp>
        <p:nvSpPr>
          <p:cNvPr id="14" name="Text Placeholder 2">
            <a:extLst>
              <a:ext uri="{FF2B5EF4-FFF2-40B4-BE49-F238E27FC236}">
                <a16:creationId xmlns:a16="http://schemas.microsoft.com/office/drawing/2014/main" id="{3E581DDF-559C-AD4B-AF88-6BF6699ABBCF}"/>
              </a:ext>
            </a:extLst>
          </p:cNvPr>
          <p:cNvSpPr>
            <a:spLocks noGrp="1"/>
          </p:cNvSpPr>
          <p:nvPr>
            <p:ph idx="14" hasCustomPrompt="1"/>
          </p:nvPr>
        </p:nvSpPr>
        <p:spPr>
          <a:xfrm>
            <a:off x="7432597" y="3874128"/>
            <a:ext cx="4395304" cy="988875"/>
          </a:xfrm>
          <a:prstGeom prst="rect">
            <a:avLst/>
          </a:prstGeom>
        </p:spPr>
        <p:txBody>
          <a:bodyPr vert="horz" lIns="91440" tIns="45720" rIns="91440" bIns="45720" rtlCol="0">
            <a:normAutofit/>
          </a:bodyPr>
          <a:lstStyle>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7644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B24BB8-F826-6340-8E4A-E0C020B57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789" y="3538844"/>
            <a:ext cx="685287" cy="685287"/>
          </a:xfrm>
          <a:prstGeom prst="rect">
            <a:avLst/>
          </a:prstGeom>
        </p:spPr>
      </p:pic>
      <p:pic>
        <p:nvPicPr>
          <p:cNvPr id="4" name="Picture 3">
            <a:extLst>
              <a:ext uri="{FF2B5EF4-FFF2-40B4-BE49-F238E27FC236}">
                <a16:creationId xmlns:a16="http://schemas.microsoft.com/office/drawing/2014/main" id="{C0BC8072-59CF-CA48-9992-208ABC889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702" y="1948583"/>
            <a:ext cx="750016" cy="75001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1</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533874"/>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0B05F279-25D0-5140-9C43-A6742A617A6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294783" y="0"/>
            <a:ext cx="6208588" cy="7039778"/>
          </a:xfrm>
          <a:prstGeom prst="rect">
            <a:avLst/>
          </a:prstGeom>
        </p:spPr>
      </p:pic>
      <p:pic>
        <p:nvPicPr>
          <p:cNvPr id="10" name="Picture 9">
            <a:extLst>
              <a:ext uri="{FF2B5EF4-FFF2-40B4-BE49-F238E27FC236}">
                <a16:creationId xmlns:a16="http://schemas.microsoft.com/office/drawing/2014/main" id="{1977218E-2BA3-BA48-B51B-61F1F7FC24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686697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20B16-4E5F-FB44-B595-7E7E104E26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274" y="3785316"/>
            <a:ext cx="764313" cy="764313"/>
          </a:xfrm>
          <a:prstGeom prst="rect">
            <a:avLst/>
          </a:prstGeom>
        </p:spPr>
      </p:pic>
      <p:pic>
        <p:nvPicPr>
          <p:cNvPr id="4" name="Picture 3">
            <a:extLst>
              <a:ext uri="{FF2B5EF4-FFF2-40B4-BE49-F238E27FC236}">
                <a16:creationId xmlns:a16="http://schemas.microsoft.com/office/drawing/2014/main" id="{6D48894D-F069-F749-9BF2-D78C20F4B6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275" y="1909069"/>
            <a:ext cx="764313" cy="764313"/>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2</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784894"/>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7C14952-E5C4-E94D-99EA-6E2BBA32125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324297" y="-1"/>
            <a:ext cx="5867703" cy="7039779"/>
          </a:xfrm>
          <a:prstGeom prst="rect">
            <a:avLst/>
          </a:prstGeom>
        </p:spPr>
      </p:pic>
      <p:pic>
        <p:nvPicPr>
          <p:cNvPr id="10" name="Picture 9">
            <a:extLst>
              <a:ext uri="{FF2B5EF4-FFF2-40B4-BE49-F238E27FC236}">
                <a16:creationId xmlns:a16="http://schemas.microsoft.com/office/drawing/2014/main" id="{15D0403B-B47F-844F-938C-172CABDE9F8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22421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25" y="-501309"/>
            <a:ext cx="12377690" cy="4840077"/>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solidFill>
                  <a:srgbClr val="364B8C"/>
                </a:solidFill>
              </a:defRPr>
            </a:lvl1pPr>
          </a:lstStyle>
          <a:p>
            <a:r>
              <a:rPr lang="en-US" dirty="0"/>
              <a:t>Why </a:t>
            </a:r>
            <a:r>
              <a:rPr lang="en-US" dirty="0" err="1"/>
              <a:t>Explorica</a:t>
            </a:r>
            <a:r>
              <a:rPr lang="en-US" dirty="0"/>
              <a:t>?</a:t>
            </a:r>
          </a:p>
        </p:txBody>
      </p:sp>
      <p:sp>
        <p:nvSpPr>
          <p:cNvPr id="12" name="Text Placeholder 2">
            <a:extLst>
              <a:ext uri="{FF2B5EF4-FFF2-40B4-BE49-F238E27FC236}">
                <a16:creationId xmlns:a16="http://schemas.microsoft.com/office/drawing/2014/main" id="{65DB93FA-EBF3-1745-BB96-31D6E64E2A53}"/>
              </a:ext>
            </a:extLst>
          </p:cNvPr>
          <p:cNvSpPr>
            <a:spLocks noGrp="1"/>
          </p:cNvSpPr>
          <p:nvPr>
            <p:ph idx="11" hasCustomPrompt="1"/>
          </p:nvPr>
        </p:nvSpPr>
        <p:spPr>
          <a:xfrm>
            <a:off x="4317253" y="5139549"/>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Daily tour updates</a:t>
            </a:r>
          </a:p>
          <a:p>
            <a:pPr lvl="0"/>
            <a:r>
              <a:rPr lang="en-US" dirty="0"/>
              <a:t>Global vigilance</a:t>
            </a:r>
          </a:p>
          <a:p>
            <a:pPr lvl="0"/>
            <a:r>
              <a:rPr lang="en-US" dirty="0"/>
              <a:t>Network of more than 45 offices</a:t>
            </a:r>
          </a:p>
        </p:txBody>
      </p:sp>
      <p:sp>
        <p:nvSpPr>
          <p:cNvPr id="13" name="Text Placeholder 2">
            <a:extLst>
              <a:ext uri="{FF2B5EF4-FFF2-40B4-BE49-F238E27FC236}">
                <a16:creationId xmlns:a16="http://schemas.microsoft.com/office/drawing/2014/main" id="{60F11C55-ADC4-3841-A6AE-B894B9E63CD2}"/>
              </a:ext>
            </a:extLst>
          </p:cNvPr>
          <p:cNvSpPr>
            <a:spLocks noGrp="1"/>
          </p:cNvSpPr>
          <p:nvPr>
            <p:ph idx="12" hasCustomPrompt="1"/>
          </p:nvPr>
        </p:nvSpPr>
        <p:spPr>
          <a:xfrm>
            <a:off x="8126260" y="5139550"/>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USTOA $1 million Travelers’ Assistance</a:t>
            </a:r>
          </a:p>
          <a:p>
            <a:pPr lvl="0"/>
            <a:r>
              <a:rPr lang="en-US" dirty="0"/>
              <a:t>Comprehensive liability coverage</a:t>
            </a:r>
          </a:p>
          <a:p>
            <a:pPr lvl="0"/>
            <a:r>
              <a:rPr lang="en-US" dirty="0"/>
              <a:t>Trusted travel protection plans</a:t>
            </a: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396699" y="5137983"/>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Proactive risk management</a:t>
            </a:r>
          </a:p>
          <a:p>
            <a:pPr lvl="0"/>
            <a:r>
              <a:rPr lang="en-US" dirty="0"/>
              <a:t>Expertly trained, multilingual tour directors</a:t>
            </a:r>
          </a:p>
          <a:p>
            <a:pPr lvl="0"/>
            <a:r>
              <a:rPr lang="en-US" dirty="0"/>
              <a:t>24/7 emergency support</a:t>
            </a:r>
          </a:p>
        </p:txBody>
      </p:sp>
      <p:pic>
        <p:nvPicPr>
          <p:cNvPr id="3" name="Picture 2">
            <a:extLst>
              <a:ext uri="{FF2B5EF4-FFF2-40B4-BE49-F238E27FC236}">
                <a16:creationId xmlns:a16="http://schemas.microsoft.com/office/drawing/2014/main" id="{BF8BA364-30EF-C747-8396-39FEC170C7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2750" y="3701514"/>
            <a:ext cx="1206500" cy="1206500"/>
          </a:xfrm>
          <a:prstGeom prst="rect">
            <a:avLst/>
          </a:prstGeom>
        </p:spPr>
      </p:pic>
      <p:pic>
        <p:nvPicPr>
          <p:cNvPr id="4" name="Picture 3">
            <a:extLst>
              <a:ext uri="{FF2B5EF4-FFF2-40B4-BE49-F238E27FC236}">
                <a16:creationId xmlns:a16="http://schemas.microsoft.com/office/drawing/2014/main" id="{1FDFA5F6-7FCF-0C42-9F57-C62F10751A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01757" y="3701514"/>
            <a:ext cx="1206500" cy="1206500"/>
          </a:xfrm>
          <a:prstGeom prst="rect">
            <a:avLst/>
          </a:prstGeom>
        </p:spPr>
      </p:pic>
      <p:pic>
        <p:nvPicPr>
          <p:cNvPr id="5" name="Picture 4">
            <a:extLst>
              <a:ext uri="{FF2B5EF4-FFF2-40B4-BE49-F238E27FC236}">
                <a16:creationId xmlns:a16="http://schemas.microsoft.com/office/drawing/2014/main" id="{3501B46D-A894-A04E-AAA7-72C7F499A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3935" y="3653253"/>
            <a:ext cx="1303022" cy="1303022"/>
          </a:xfrm>
          <a:prstGeom prst="rect">
            <a:avLst/>
          </a:prstGeom>
        </p:spPr>
      </p:pic>
      <p:pic>
        <p:nvPicPr>
          <p:cNvPr id="15" name="Picture 14">
            <a:extLst>
              <a:ext uri="{FF2B5EF4-FFF2-40B4-BE49-F238E27FC236}">
                <a16:creationId xmlns:a16="http://schemas.microsoft.com/office/drawing/2014/main" id="{34BAE17D-3FBA-DA4E-958A-F4ADD8A63D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3322153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5583394" y="1191035"/>
            <a:ext cx="7923306" cy="1325563"/>
          </a:xfrm>
        </p:spPr>
        <p:txBody>
          <a:bodyPr/>
          <a:lstStyle>
            <a:lvl1pPr>
              <a:defRPr/>
            </a:lvl1pPr>
          </a:lstStyle>
          <a:p>
            <a:r>
              <a:rPr lang="en-US" dirty="0"/>
              <a:t>Where we’re going</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5583394" y="2978391"/>
            <a:ext cx="5235402" cy="988875"/>
          </a:xfrm>
          <a:prstGeom prst="rect">
            <a:avLst/>
          </a:prstGeom>
        </p:spPr>
        <p:txBody>
          <a:bodyPr vert="horz" lIns="91440" tIns="45720" rIns="91440" bIns="45720" rtlCol="0">
            <a:normAutofit/>
          </a:bodyPr>
          <a:lstStyle>
            <a:lvl1pPr marL="285750" indent="-285750">
              <a:lnSpc>
                <a:spcPct val="140000"/>
              </a:lnSpc>
              <a:buFont typeface="Arial" panose="020B0604020202020204" pitchFamily="34" charset="0"/>
              <a:buChar char="•"/>
              <a:defRPr/>
            </a:lvl1pPr>
            <a:lvl2pPr marL="244475" indent="0">
              <a:buNone/>
              <a:defRPr/>
            </a:lvl2pPr>
          </a:lstStyle>
          <a:p>
            <a:pPr lvl="0"/>
            <a:r>
              <a:rPr lang="en-US" dirty="0"/>
              <a:t>Date of Trip DD-DD Month</a:t>
            </a:r>
          </a:p>
          <a:p>
            <a:pPr lvl="0"/>
            <a:r>
              <a:rPr lang="en-US" dirty="0"/>
              <a:t>Length of trip in days</a:t>
            </a:r>
          </a:p>
          <a:p>
            <a:pPr lvl="1"/>
            <a:r>
              <a:rPr lang="en-US" dirty="0"/>
              <a:t>Type a brief overview of the location you want to visit and how it is relevant to the lessons/curriculum your students will be learning about.</a:t>
            </a:r>
          </a:p>
        </p:txBody>
      </p:sp>
      <p:sp>
        <p:nvSpPr>
          <p:cNvPr id="15" name="TextBox 14">
            <a:extLst>
              <a:ext uri="{FF2B5EF4-FFF2-40B4-BE49-F238E27FC236}">
                <a16:creationId xmlns:a16="http://schemas.microsoft.com/office/drawing/2014/main" id="{4748F535-ADA1-AA48-B819-56CCD5300B84}"/>
              </a:ext>
            </a:extLst>
          </p:cNvPr>
          <p:cNvSpPr txBox="1"/>
          <p:nvPr userDrawn="1"/>
        </p:nvSpPr>
        <p:spPr>
          <a:xfrm>
            <a:off x="5583394" y="2147266"/>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And why…</a:t>
            </a:r>
            <a:endParaRPr lang="en-US" dirty="0">
              <a:solidFill>
                <a:srgbClr val="364B8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488B7DB0-99D1-C647-988F-92E689B2875F}"/>
              </a:ext>
            </a:extLst>
          </p:cNvPr>
          <p:cNvSpPr>
            <a:spLocks noGrp="1"/>
          </p:cNvSpPr>
          <p:nvPr>
            <p:ph type="pic" sz="quarter" idx="14"/>
          </p:nvPr>
        </p:nvSpPr>
        <p:spPr>
          <a:xfrm>
            <a:off x="695128" y="2358090"/>
            <a:ext cx="3428513" cy="3428513"/>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CF785CE3-66E8-324B-99DE-EEA898D41F6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2567256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Video slide title</a:t>
            </a:r>
          </a:p>
        </p:txBody>
      </p:sp>
    </p:spTree>
    <p:extLst>
      <p:ext uri="{BB962C8B-B14F-4D97-AF65-F5344CB8AC3E}">
        <p14:creationId xmlns:p14="http://schemas.microsoft.com/office/powerpoint/2010/main" val="177485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Why your child should travel</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Travel impact by the numbers</a:t>
            </a:r>
            <a:endParaRPr lang="en-US" dirty="0">
              <a:solidFill>
                <a:srgbClr val="364B8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7E0F59C-AD13-1948-9A6F-5D6F3B1D0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15200" y="-11875"/>
            <a:ext cx="5312024" cy="6958940"/>
          </a:xfrm>
          <a:prstGeom prst="rect">
            <a:avLst/>
          </a:prstGeom>
        </p:spPr>
      </p:pic>
      <p:pic>
        <p:nvPicPr>
          <p:cNvPr id="7" name="Picture 6">
            <a:extLst>
              <a:ext uri="{FF2B5EF4-FFF2-40B4-BE49-F238E27FC236}">
                <a16:creationId xmlns:a16="http://schemas.microsoft.com/office/drawing/2014/main" id="{F04DE0AE-660A-0F46-A924-3D1F33ABE7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3794719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782406-16CB-4846-99C0-E549A5081052}"/>
              </a:ext>
            </a:extLst>
          </p:cNvPr>
          <p:cNvSpPr>
            <a:spLocks noGrp="1"/>
          </p:cNvSpPr>
          <p:nvPr>
            <p:ph type="pic" sz="quarter" idx="10"/>
          </p:nvPr>
        </p:nvSpPr>
        <p:spPr>
          <a:xfrm>
            <a:off x="6096000" y="0"/>
            <a:ext cx="6096000" cy="3429000"/>
          </a:xfr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0" name="Picture Placeholder 9">
            <a:extLst>
              <a:ext uri="{FF2B5EF4-FFF2-40B4-BE49-F238E27FC236}">
                <a16:creationId xmlns:a16="http://schemas.microsoft.com/office/drawing/2014/main" id="{5615F743-939A-9C48-9C25-9A0977F57886}"/>
              </a:ext>
            </a:extLst>
          </p:cNvPr>
          <p:cNvSpPr>
            <a:spLocks noGrp="1"/>
          </p:cNvSpPr>
          <p:nvPr>
            <p:ph type="pic" sz="quarter" idx="11"/>
          </p:nvPr>
        </p:nvSpPr>
        <p:spPr>
          <a:xfrm>
            <a:off x="6096000" y="3429000"/>
            <a:ext cx="6096000" cy="3429000"/>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 Placeholder 2">
            <a:extLst>
              <a:ext uri="{FF2B5EF4-FFF2-40B4-BE49-F238E27FC236}">
                <a16:creationId xmlns:a16="http://schemas.microsoft.com/office/drawing/2014/main" id="{25A3EA15-8496-D14D-A439-EFEA7BD141B0}"/>
              </a:ext>
            </a:extLst>
          </p:cNvPr>
          <p:cNvSpPr>
            <a:spLocks noGrp="1"/>
          </p:cNvSpPr>
          <p:nvPr>
            <p:ph idx="1" hasCustomPrompt="1"/>
          </p:nvPr>
        </p:nvSpPr>
        <p:spPr>
          <a:xfrm>
            <a:off x="568187" y="1562154"/>
            <a:ext cx="539866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DD371D13-202A-3544-8049-9AAF4CB9E4B3}"/>
              </a:ext>
            </a:extLst>
          </p:cNvPr>
          <p:cNvSpPr>
            <a:spLocks noGrp="1"/>
          </p:cNvSpPr>
          <p:nvPr>
            <p:ph type="title" hasCustomPrompt="1"/>
          </p:nvPr>
        </p:nvSpPr>
        <p:spPr>
          <a:xfrm>
            <a:off x="279400" y="365125"/>
            <a:ext cx="5816600" cy="1325563"/>
          </a:xfrm>
        </p:spPr>
        <p:txBody>
          <a:bodyPr/>
          <a:lstStyle>
            <a:lvl1pPr>
              <a:defRPr/>
            </a:lvl1pPr>
          </a:lstStyle>
          <a:p>
            <a:r>
              <a:rPr lang="en-US" dirty="0"/>
              <a:t>Tour Itinerary</a:t>
            </a:r>
          </a:p>
        </p:txBody>
      </p:sp>
      <p:pic>
        <p:nvPicPr>
          <p:cNvPr id="11" name="Picture 10">
            <a:extLst>
              <a:ext uri="{FF2B5EF4-FFF2-40B4-BE49-F238E27FC236}">
                <a16:creationId xmlns:a16="http://schemas.microsoft.com/office/drawing/2014/main" id="{B416F3A4-586E-F448-AEAE-C72BDF0181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23252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 presetClass="entr" presetSubtype="0" fill="hold" nodeType="after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4" cy="704088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01B0A20-1B0F-194A-BFF3-E33A92E0A3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26630" y="5387497"/>
            <a:ext cx="550381" cy="550381"/>
          </a:xfrm>
          <a:prstGeom prst="rect">
            <a:avLst/>
          </a:prstGeom>
        </p:spPr>
      </p:pic>
      <p:pic>
        <p:nvPicPr>
          <p:cNvPr id="37" name="Picture 36">
            <a:extLst>
              <a:ext uri="{FF2B5EF4-FFF2-40B4-BE49-F238E27FC236}">
                <a16:creationId xmlns:a16="http://schemas.microsoft.com/office/drawing/2014/main" id="{A4E7C33D-7B7A-6546-AF4C-EA0099B1DC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26631" y="3772141"/>
            <a:ext cx="550380" cy="550380"/>
          </a:xfrm>
          <a:prstGeom prst="rect">
            <a:avLst/>
          </a:prstGeom>
        </p:spPr>
      </p:pic>
      <p:pic>
        <p:nvPicPr>
          <p:cNvPr id="29" name="Picture 28">
            <a:extLst>
              <a:ext uri="{FF2B5EF4-FFF2-40B4-BE49-F238E27FC236}">
                <a16:creationId xmlns:a16="http://schemas.microsoft.com/office/drawing/2014/main" id="{9C20005E-A370-D74A-8B70-5B246EF7EBA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3" y="4589918"/>
            <a:ext cx="546449" cy="546449"/>
          </a:xfrm>
          <a:prstGeom prst="rect">
            <a:avLst/>
          </a:prstGeom>
        </p:spPr>
      </p:pic>
      <p:pic>
        <p:nvPicPr>
          <p:cNvPr id="27" name="Picture 26">
            <a:extLst>
              <a:ext uri="{FF2B5EF4-FFF2-40B4-BE49-F238E27FC236}">
                <a16:creationId xmlns:a16="http://schemas.microsoft.com/office/drawing/2014/main" id="{2FFBBCBF-04BC-084A-9E9B-152B822BD9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9873" y="3784588"/>
            <a:ext cx="550380" cy="550380"/>
          </a:xfrm>
          <a:prstGeom prst="rect">
            <a:avLst/>
          </a:prstGeom>
        </p:spPr>
      </p:pic>
      <p:pic>
        <p:nvPicPr>
          <p:cNvPr id="6" name="Picture 5">
            <a:extLst>
              <a:ext uri="{FF2B5EF4-FFF2-40B4-BE49-F238E27FC236}">
                <a16:creationId xmlns:a16="http://schemas.microsoft.com/office/drawing/2014/main" id="{C3BB736F-709E-D449-B924-62B3CC31D4B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9873" y="2185399"/>
            <a:ext cx="540909" cy="540909"/>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What’s included</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Almost everything!</a:t>
            </a:r>
            <a:endParaRPr lang="en-US"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p:nvPr>
        </p:nvSpPr>
        <p:spPr>
          <a:xfrm>
            <a:off x="1313524" y="227278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7" name="Text Placeholder 2">
            <a:extLst>
              <a:ext uri="{FF2B5EF4-FFF2-40B4-BE49-F238E27FC236}">
                <a16:creationId xmlns:a16="http://schemas.microsoft.com/office/drawing/2014/main" id="{E1447E04-D263-7441-84F2-F899F9663041}"/>
              </a:ext>
            </a:extLst>
          </p:cNvPr>
          <p:cNvSpPr>
            <a:spLocks noGrp="1"/>
          </p:cNvSpPr>
          <p:nvPr>
            <p:ph idx="12"/>
          </p:nvPr>
        </p:nvSpPr>
        <p:spPr>
          <a:xfrm>
            <a:off x="1313524" y="3073949"/>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8" name="Text Placeholder 2">
            <a:extLst>
              <a:ext uri="{FF2B5EF4-FFF2-40B4-BE49-F238E27FC236}">
                <a16:creationId xmlns:a16="http://schemas.microsoft.com/office/drawing/2014/main" id="{401940E7-9B4C-2749-911D-57AE9AB13790}"/>
              </a:ext>
            </a:extLst>
          </p:cNvPr>
          <p:cNvSpPr>
            <a:spLocks noGrp="1"/>
          </p:cNvSpPr>
          <p:nvPr>
            <p:ph idx="13"/>
          </p:nvPr>
        </p:nvSpPr>
        <p:spPr>
          <a:xfrm>
            <a:off x="1313524" y="3875112"/>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0" name="Text Placeholder 2">
            <a:extLst>
              <a:ext uri="{FF2B5EF4-FFF2-40B4-BE49-F238E27FC236}">
                <a16:creationId xmlns:a16="http://schemas.microsoft.com/office/drawing/2014/main" id="{C7D6E584-858D-994B-9946-101860CDE3CC}"/>
              </a:ext>
            </a:extLst>
          </p:cNvPr>
          <p:cNvSpPr>
            <a:spLocks noGrp="1"/>
          </p:cNvSpPr>
          <p:nvPr>
            <p:ph idx="14"/>
          </p:nvPr>
        </p:nvSpPr>
        <p:spPr>
          <a:xfrm>
            <a:off x="1313524" y="4676275"/>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B7E291B4-7D6C-FE44-AD98-DE183B1D3B79}"/>
              </a:ext>
            </a:extLst>
          </p:cNvPr>
          <p:cNvSpPr>
            <a:spLocks noGrp="1"/>
          </p:cNvSpPr>
          <p:nvPr>
            <p:ph idx="15"/>
          </p:nvPr>
        </p:nvSpPr>
        <p:spPr>
          <a:xfrm>
            <a:off x="1313524" y="547743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p:nvPr>
        </p:nvSpPr>
        <p:spPr>
          <a:xfrm>
            <a:off x="7055956" y="227278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3" name="Text Placeholder 2">
            <a:extLst>
              <a:ext uri="{FF2B5EF4-FFF2-40B4-BE49-F238E27FC236}">
                <a16:creationId xmlns:a16="http://schemas.microsoft.com/office/drawing/2014/main" id="{498BD84D-6294-0E45-923A-1AE107C15277}"/>
              </a:ext>
            </a:extLst>
          </p:cNvPr>
          <p:cNvSpPr>
            <a:spLocks noGrp="1"/>
          </p:cNvSpPr>
          <p:nvPr>
            <p:ph idx="17"/>
          </p:nvPr>
        </p:nvSpPr>
        <p:spPr>
          <a:xfrm>
            <a:off x="7055956" y="306772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4" name="Text Placeholder 2">
            <a:extLst>
              <a:ext uri="{FF2B5EF4-FFF2-40B4-BE49-F238E27FC236}">
                <a16:creationId xmlns:a16="http://schemas.microsoft.com/office/drawing/2014/main" id="{6C0B6342-2725-F143-821D-4A13B6D74B61}"/>
              </a:ext>
            </a:extLst>
          </p:cNvPr>
          <p:cNvSpPr>
            <a:spLocks noGrp="1"/>
          </p:cNvSpPr>
          <p:nvPr>
            <p:ph idx="18"/>
          </p:nvPr>
        </p:nvSpPr>
        <p:spPr>
          <a:xfrm>
            <a:off x="7055956" y="386266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5" name="Text Placeholder 2">
            <a:extLst>
              <a:ext uri="{FF2B5EF4-FFF2-40B4-BE49-F238E27FC236}">
                <a16:creationId xmlns:a16="http://schemas.microsoft.com/office/drawing/2014/main" id="{FAD749AF-FABB-DF4F-B72E-407E867361FF}"/>
              </a:ext>
            </a:extLst>
          </p:cNvPr>
          <p:cNvSpPr>
            <a:spLocks noGrp="1"/>
          </p:cNvSpPr>
          <p:nvPr>
            <p:ph idx="19"/>
          </p:nvPr>
        </p:nvSpPr>
        <p:spPr>
          <a:xfrm>
            <a:off x="7055956" y="4682496"/>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6" name="Text Placeholder 2">
            <a:extLst>
              <a:ext uri="{FF2B5EF4-FFF2-40B4-BE49-F238E27FC236}">
                <a16:creationId xmlns:a16="http://schemas.microsoft.com/office/drawing/2014/main" id="{DBCD6690-8909-2147-ACE0-512D3292E333}"/>
              </a:ext>
            </a:extLst>
          </p:cNvPr>
          <p:cNvSpPr>
            <a:spLocks noGrp="1"/>
          </p:cNvSpPr>
          <p:nvPr>
            <p:ph idx="20"/>
          </p:nvPr>
        </p:nvSpPr>
        <p:spPr>
          <a:xfrm>
            <a:off x="7055956" y="5477436"/>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7"/>
          <a:stretch>
            <a:fillRect/>
          </a:stretch>
        </p:blipFill>
        <p:spPr>
          <a:xfrm rot="743178">
            <a:off x="7272020" y="-93167"/>
            <a:ext cx="5397046" cy="1542013"/>
          </a:xfrm>
          <a:prstGeom prst="rect">
            <a:avLst/>
          </a:prstGeom>
        </p:spPr>
      </p:pic>
      <p:pic>
        <p:nvPicPr>
          <p:cNvPr id="28" name="Picture 27">
            <a:extLst>
              <a:ext uri="{FF2B5EF4-FFF2-40B4-BE49-F238E27FC236}">
                <a16:creationId xmlns:a16="http://schemas.microsoft.com/office/drawing/2014/main" id="{B94E2D07-5BB6-584D-9EA1-81CD052A1C8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9873" y="2958251"/>
            <a:ext cx="550380" cy="550380"/>
          </a:xfrm>
          <a:prstGeom prst="rect">
            <a:avLst/>
          </a:prstGeom>
        </p:spPr>
      </p:pic>
      <p:pic>
        <p:nvPicPr>
          <p:cNvPr id="33" name="Picture 32">
            <a:extLst>
              <a:ext uri="{FF2B5EF4-FFF2-40B4-BE49-F238E27FC236}">
                <a16:creationId xmlns:a16="http://schemas.microsoft.com/office/drawing/2014/main" id="{71C77181-89A1-764C-975D-74E35250DC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3" y="5391429"/>
            <a:ext cx="546449" cy="546449"/>
          </a:xfrm>
          <a:prstGeom prst="rect">
            <a:avLst/>
          </a:prstGeom>
        </p:spPr>
      </p:pic>
      <p:pic>
        <p:nvPicPr>
          <p:cNvPr id="35" name="Picture 34">
            <a:extLst>
              <a:ext uri="{FF2B5EF4-FFF2-40B4-BE49-F238E27FC236}">
                <a16:creationId xmlns:a16="http://schemas.microsoft.com/office/drawing/2014/main" id="{FFE9A085-F400-0440-8F48-156E83CB5CA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184807"/>
            <a:ext cx="550380" cy="550380"/>
          </a:xfrm>
          <a:prstGeom prst="rect">
            <a:avLst/>
          </a:prstGeom>
        </p:spPr>
      </p:pic>
      <p:pic>
        <p:nvPicPr>
          <p:cNvPr id="36" name="Picture 35">
            <a:extLst>
              <a:ext uri="{FF2B5EF4-FFF2-40B4-BE49-F238E27FC236}">
                <a16:creationId xmlns:a16="http://schemas.microsoft.com/office/drawing/2014/main" id="{FDE0B7E9-A814-6843-9D2A-1E73AF9ED7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975028"/>
            <a:ext cx="550380" cy="550380"/>
          </a:xfrm>
          <a:prstGeom prst="rect">
            <a:avLst/>
          </a:prstGeom>
        </p:spPr>
      </p:pic>
      <p:pic>
        <p:nvPicPr>
          <p:cNvPr id="40" name="Picture 39">
            <a:extLst>
              <a:ext uri="{FF2B5EF4-FFF2-40B4-BE49-F238E27FC236}">
                <a16:creationId xmlns:a16="http://schemas.microsoft.com/office/drawing/2014/main" id="{6E50A61E-6398-254A-B343-C7CE8DEB173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326630" y="4571929"/>
            <a:ext cx="550380" cy="550380"/>
          </a:xfrm>
          <a:prstGeom prst="rect">
            <a:avLst/>
          </a:prstGeom>
        </p:spPr>
      </p:pic>
      <p:pic>
        <p:nvPicPr>
          <p:cNvPr id="31" name="Picture 30">
            <a:extLst>
              <a:ext uri="{FF2B5EF4-FFF2-40B4-BE49-F238E27FC236}">
                <a16:creationId xmlns:a16="http://schemas.microsoft.com/office/drawing/2014/main" id="{B840B6C2-0ADB-3D4E-922F-3B65F5E43D7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458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build="p">
        <p:tmplLst>
          <p:tmpl lvl="1">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5625" y="-501309"/>
            <a:ext cx="12377690" cy="484007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10124440" cy="1325563"/>
          </a:xfrm>
        </p:spPr>
        <p:txBody>
          <a:bodyPr/>
          <a:lstStyle>
            <a:lvl1pPr>
              <a:defRPr/>
            </a:lvl1pPr>
          </a:lstStyle>
          <a:p>
            <a:r>
              <a:rPr lang="en-US" dirty="0"/>
              <a:t>What you and your child are responsible for</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These costs vary and are not included in the tour fee:</a:t>
            </a:r>
            <a:endParaRPr lang="en-US" dirty="0">
              <a:solidFill>
                <a:srgbClr val="364B8C"/>
              </a:solidFill>
              <a:latin typeface="Arial" panose="020B060402020202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79293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Acquiring a passport</a:t>
            </a:r>
            <a:br>
              <a:rPr lang="en-US" dirty="0"/>
            </a:br>
            <a:r>
              <a:rPr lang="en-US" dirty="0"/>
              <a:t>and a visa (if applicable)</a:t>
            </a:r>
          </a:p>
        </p:txBody>
      </p:sp>
      <p:sp>
        <p:nvSpPr>
          <p:cNvPr id="16" name="Text Placeholder 2">
            <a:extLst>
              <a:ext uri="{FF2B5EF4-FFF2-40B4-BE49-F238E27FC236}">
                <a16:creationId xmlns:a16="http://schemas.microsoft.com/office/drawing/2014/main" id="{E395C5A7-BD0E-1D4C-9163-095E9C887514}"/>
              </a:ext>
            </a:extLst>
          </p:cNvPr>
          <p:cNvSpPr>
            <a:spLocks noGrp="1"/>
          </p:cNvSpPr>
          <p:nvPr>
            <p:ph idx="14" hasCustomPrompt="1"/>
          </p:nvPr>
        </p:nvSpPr>
        <p:spPr>
          <a:xfrm>
            <a:off x="356661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Travel to and from the airport (departure and arrival back home)</a:t>
            </a:r>
          </a:p>
        </p:txBody>
      </p:sp>
      <p:sp>
        <p:nvSpPr>
          <p:cNvPr id="18" name="Text Placeholder 2">
            <a:extLst>
              <a:ext uri="{FF2B5EF4-FFF2-40B4-BE49-F238E27FC236}">
                <a16:creationId xmlns:a16="http://schemas.microsoft.com/office/drawing/2014/main" id="{DEF9A23E-1163-294A-94F7-BFE30D14082C}"/>
              </a:ext>
            </a:extLst>
          </p:cNvPr>
          <p:cNvSpPr>
            <a:spLocks noGrp="1"/>
          </p:cNvSpPr>
          <p:nvPr>
            <p:ph idx="15" hasCustomPrompt="1"/>
          </p:nvPr>
        </p:nvSpPr>
        <p:spPr>
          <a:xfrm>
            <a:off x="6340298" y="5137983"/>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Tipping; including tips for our tour director, bus driver, and local guides (~$10/day)</a:t>
            </a:r>
          </a:p>
        </p:txBody>
      </p:sp>
      <p:sp>
        <p:nvSpPr>
          <p:cNvPr id="20" name="Text Placeholder 2">
            <a:extLst>
              <a:ext uri="{FF2B5EF4-FFF2-40B4-BE49-F238E27FC236}">
                <a16:creationId xmlns:a16="http://schemas.microsoft.com/office/drawing/2014/main" id="{8E078618-FE78-8042-B770-431D80DBE9FD}"/>
              </a:ext>
            </a:extLst>
          </p:cNvPr>
          <p:cNvSpPr>
            <a:spLocks noGrp="1"/>
          </p:cNvSpPr>
          <p:nvPr>
            <p:ph idx="16" hasCustomPrompt="1"/>
          </p:nvPr>
        </p:nvSpPr>
        <p:spPr>
          <a:xfrm>
            <a:off x="9134299" y="5137983"/>
            <a:ext cx="2376981" cy="1617819"/>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75" indent="0" algn="ctr">
              <a:buNone/>
              <a:defRPr/>
            </a:lvl2pPr>
            <a:lvl3pPr algn="ctr">
              <a:defRPr/>
            </a:lvl3pPr>
          </a:lstStyle>
          <a:p>
            <a:pPr lvl="0"/>
            <a:r>
              <a:rPr lang="en-US" dirty="0"/>
              <a:t>Spending money for optional excursions, free-time activities, lunches, snacks, beverages and souvenirs</a:t>
            </a:r>
          </a:p>
        </p:txBody>
      </p:sp>
      <p:sp>
        <p:nvSpPr>
          <p:cNvPr id="21" name="TextBox 20">
            <a:extLst>
              <a:ext uri="{FF2B5EF4-FFF2-40B4-BE49-F238E27FC236}">
                <a16:creationId xmlns:a16="http://schemas.microsoft.com/office/drawing/2014/main" id="{BF0AC6C6-3DC6-C64C-8F3A-BDD843138861}"/>
              </a:ext>
            </a:extLst>
          </p:cNvPr>
          <p:cNvSpPr txBox="1"/>
          <p:nvPr userDrawn="1"/>
        </p:nvSpPr>
        <p:spPr>
          <a:xfrm>
            <a:off x="279400" y="6385219"/>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These are all necessities each traveler will be responsible for during the tour—please plan accordingly for them.</a:t>
            </a:r>
            <a:endParaRPr lang="en-US" sz="1000" dirty="0">
              <a:solidFill>
                <a:srgbClr val="364B8C"/>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1D74B96-7542-BD42-BFF8-B5C51D8154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1955" y="3678253"/>
            <a:ext cx="1321027" cy="1321027"/>
          </a:xfrm>
          <a:prstGeom prst="rect">
            <a:avLst/>
          </a:prstGeom>
        </p:spPr>
      </p:pic>
      <p:pic>
        <p:nvPicPr>
          <p:cNvPr id="4" name="Picture 3">
            <a:extLst>
              <a:ext uri="{FF2B5EF4-FFF2-40B4-BE49-F238E27FC236}">
                <a16:creationId xmlns:a16="http://schemas.microsoft.com/office/drawing/2014/main" id="{5A37F7E0-DBE0-564C-8F28-6343AB66B1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36619" y="3739060"/>
            <a:ext cx="1199413" cy="1199413"/>
          </a:xfrm>
          <a:prstGeom prst="rect">
            <a:avLst/>
          </a:prstGeom>
        </p:spPr>
      </p:pic>
      <p:pic>
        <p:nvPicPr>
          <p:cNvPr id="5" name="Picture 4">
            <a:extLst>
              <a:ext uri="{FF2B5EF4-FFF2-40B4-BE49-F238E27FC236}">
                <a16:creationId xmlns:a16="http://schemas.microsoft.com/office/drawing/2014/main" id="{4CCF8507-BC62-A845-A707-DD1CC9DAE4F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81721" y="3737140"/>
            <a:ext cx="1199413" cy="1199413"/>
          </a:xfrm>
          <a:prstGeom prst="rect">
            <a:avLst/>
          </a:prstGeom>
        </p:spPr>
      </p:pic>
      <p:pic>
        <p:nvPicPr>
          <p:cNvPr id="6" name="Picture 5">
            <a:extLst>
              <a:ext uri="{FF2B5EF4-FFF2-40B4-BE49-F238E27FC236}">
                <a16:creationId xmlns:a16="http://schemas.microsoft.com/office/drawing/2014/main" id="{44903B26-C21B-DE40-9387-096726D2FEA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27161" y="3730053"/>
            <a:ext cx="1206500" cy="1206500"/>
          </a:xfrm>
          <a:prstGeom prst="rect">
            <a:avLst/>
          </a:prstGeom>
        </p:spPr>
      </p:pic>
      <p:pic>
        <p:nvPicPr>
          <p:cNvPr id="17" name="Picture 16">
            <a:extLst>
              <a:ext uri="{FF2B5EF4-FFF2-40B4-BE49-F238E27FC236}">
                <a16:creationId xmlns:a16="http://schemas.microsoft.com/office/drawing/2014/main" id="{FCAB5563-F549-6842-82A0-6500D40284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4977895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E2F47-4C38-4A4E-AE4A-313677A457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4445" y="4200305"/>
            <a:ext cx="703480" cy="703480"/>
          </a:xfrm>
          <a:prstGeom prst="rect">
            <a:avLst/>
          </a:prstGeom>
        </p:spPr>
      </p:pic>
      <p:pic>
        <p:nvPicPr>
          <p:cNvPr id="18" name="Picture 17">
            <a:extLst>
              <a:ext uri="{FF2B5EF4-FFF2-40B4-BE49-F238E27FC236}">
                <a16:creationId xmlns:a16="http://schemas.microsoft.com/office/drawing/2014/main" id="{52DA8BC8-8CD2-7B41-BC79-378B0D6AB5D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4922" y="2821940"/>
            <a:ext cx="682527" cy="682527"/>
          </a:xfrm>
          <a:prstGeom prst="rect">
            <a:avLst/>
          </a:prstGeom>
        </p:spPr>
      </p:pic>
      <p:sp>
        <p:nvSpPr>
          <p:cNvPr id="10" name="Text Placeholder 2">
            <a:extLst>
              <a:ext uri="{FF2B5EF4-FFF2-40B4-BE49-F238E27FC236}">
                <a16:creationId xmlns:a16="http://schemas.microsoft.com/office/drawing/2014/main" id="{AB1F1226-8079-074A-83D5-EBEE05FEB340}"/>
              </a:ext>
            </a:extLst>
          </p:cNvPr>
          <p:cNvSpPr>
            <a:spLocks noGrp="1"/>
          </p:cNvSpPr>
          <p:nvPr>
            <p:ph idx="11" hasCustomPrompt="1"/>
          </p:nvPr>
        </p:nvSpPr>
        <p:spPr>
          <a:xfrm>
            <a:off x="6220670" y="2807649"/>
            <a:ext cx="4395304" cy="988875"/>
          </a:xfrm>
          <a:prstGeom prst="rect">
            <a:avLst/>
          </a:prstGeom>
        </p:spPr>
        <p:txBody>
          <a:bodyPr vert="horz" lIns="91440" tIns="45720" rIns="91440" bIns="45720" rtlCol="0">
            <a:normAutofit/>
          </a:bodyPr>
          <a:lstStyle>
            <a:lvl2pPr>
              <a:defRPr/>
            </a:lvl2pPr>
          </a:lstStyle>
          <a:p>
            <a:pPr lvl="0"/>
            <a:r>
              <a:rPr lang="en-US" dirty="0"/>
              <a:t>Passports</a:t>
            </a:r>
          </a:p>
          <a:p>
            <a:pPr lvl="1"/>
            <a:r>
              <a:rPr lang="en-US" dirty="0"/>
              <a:t>The application process takes 4-6 weeks, so plan </a:t>
            </a:r>
            <a:r>
              <a:rPr lang="en-US" dirty="0" err="1"/>
              <a:t>accordingly.Third</a:t>
            </a:r>
            <a:r>
              <a:rPr lang="en-US" dirty="0"/>
              <a:t> level</a:t>
            </a:r>
          </a:p>
        </p:txBody>
      </p:sp>
      <p:sp>
        <p:nvSpPr>
          <p:cNvPr id="11" name="Text Placeholder 2">
            <a:extLst>
              <a:ext uri="{FF2B5EF4-FFF2-40B4-BE49-F238E27FC236}">
                <a16:creationId xmlns:a16="http://schemas.microsoft.com/office/drawing/2014/main" id="{09CAC3FA-4A1D-2D4F-A106-BED88E53A4E8}"/>
              </a:ext>
            </a:extLst>
          </p:cNvPr>
          <p:cNvSpPr>
            <a:spLocks noGrp="1"/>
          </p:cNvSpPr>
          <p:nvPr>
            <p:ph idx="12" hasCustomPrompt="1"/>
          </p:nvPr>
        </p:nvSpPr>
        <p:spPr>
          <a:xfrm>
            <a:off x="6220671" y="4158591"/>
            <a:ext cx="4395304" cy="988875"/>
          </a:xfrm>
          <a:prstGeom prst="rect">
            <a:avLst/>
          </a:prstGeom>
        </p:spPr>
        <p:txBody>
          <a:bodyPr vert="horz" lIns="91440" tIns="45720" rIns="91440" bIns="45720" rtlCol="0">
            <a:normAutofit/>
          </a:bodyPr>
          <a:lstStyle>
            <a:lvl2pPr>
              <a:defRPr/>
            </a:lvl2pPr>
          </a:lstStyle>
          <a:p>
            <a:pPr lvl="0"/>
            <a:r>
              <a:rPr lang="en-US" dirty="0"/>
              <a:t>Visas</a:t>
            </a:r>
          </a:p>
          <a:p>
            <a:pPr lvl="1"/>
            <a:r>
              <a:rPr lang="en-US" dirty="0"/>
              <a:t>Since requirements vary for each nationality, we recommend all travelers verify the individual requirements for their nationality with the local consulate for all the countries to be visited, or </a:t>
            </a:r>
            <a:r>
              <a:rPr lang="en-US" dirty="0" err="1"/>
              <a:t>VisaCentral</a:t>
            </a:r>
            <a:r>
              <a:rPr lang="en-US" dirty="0"/>
              <a:t>, </a:t>
            </a:r>
            <a:r>
              <a:rPr lang="en-US" dirty="0" err="1"/>
              <a:t>Explorica’s</a:t>
            </a:r>
            <a:r>
              <a:rPr lang="en-US" dirty="0"/>
              <a:t> partner for travel visas.</a:t>
            </a:r>
          </a:p>
        </p:txBody>
      </p:sp>
      <p:sp>
        <p:nvSpPr>
          <p:cNvPr id="12" name="Title 1">
            <a:extLst>
              <a:ext uri="{FF2B5EF4-FFF2-40B4-BE49-F238E27FC236}">
                <a16:creationId xmlns:a16="http://schemas.microsoft.com/office/drawing/2014/main" id="{6C7A894C-C481-D24D-922B-6BD6EBEBD672}"/>
              </a:ext>
            </a:extLst>
          </p:cNvPr>
          <p:cNvSpPr>
            <a:spLocks noGrp="1"/>
          </p:cNvSpPr>
          <p:nvPr>
            <p:ph type="title" hasCustomPrompt="1"/>
          </p:nvPr>
        </p:nvSpPr>
        <p:spPr>
          <a:xfrm>
            <a:off x="5184030" y="365125"/>
            <a:ext cx="5816600" cy="1325563"/>
          </a:xfrm>
        </p:spPr>
        <p:txBody>
          <a:bodyPr/>
          <a:lstStyle>
            <a:lvl1pPr>
              <a:defRPr/>
            </a:lvl1pPr>
          </a:lstStyle>
          <a:p>
            <a:r>
              <a:rPr lang="en-US" dirty="0"/>
              <a:t>Passports &amp; visas</a:t>
            </a:r>
          </a:p>
        </p:txBody>
      </p:sp>
      <p:pic>
        <p:nvPicPr>
          <p:cNvPr id="4" name="Picture 3">
            <a:extLst>
              <a:ext uri="{FF2B5EF4-FFF2-40B4-BE49-F238E27FC236}">
                <a16:creationId xmlns:a16="http://schemas.microsoft.com/office/drawing/2014/main" id="{A15F190E-FF8C-0C45-8B00-AF26E448B7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917138"/>
            <a:ext cx="4809067" cy="7775138"/>
          </a:xfrm>
          <a:prstGeom prst="rect">
            <a:avLst/>
          </a:prstGeom>
        </p:spPr>
      </p:pic>
      <p:sp>
        <p:nvSpPr>
          <p:cNvPr id="16" name="TextBox 15">
            <a:extLst>
              <a:ext uri="{FF2B5EF4-FFF2-40B4-BE49-F238E27FC236}">
                <a16:creationId xmlns:a16="http://schemas.microsoft.com/office/drawing/2014/main" id="{D574ACC8-6D4E-0A47-836D-C3ED3D697533}"/>
              </a:ext>
            </a:extLst>
          </p:cNvPr>
          <p:cNvSpPr txBox="1"/>
          <p:nvPr userDrawn="1"/>
        </p:nvSpPr>
        <p:spPr>
          <a:xfrm>
            <a:off x="5186546" y="1393501"/>
            <a:ext cx="6463553" cy="923330"/>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All travelers are responsible for securing the necessary documentation for travel. These pieces of documentation</a:t>
            </a:r>
            <a:b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b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may include a passport and visa.</a:t>
            </a:r>
          </a:p>
        </p:txBody>
      </p:sp>
      <p:sp>
        <p:nvSpPr>
          <p:cNvPr id="19" name="TextBox 18">
            <a:extLst>
              <a:ext uri="{FF2B5EF4-FFF2-40B4-BE49-F238E27FC236}">
                <a16:creationId xmlns:a16="http://schemas.microsoft.com/office/drawing/2014/main" id="{C09BB376-DAC0-C84E-AB59-243EE1711E07}"/>
              </a:ext>
            </a:extLst>
          </p:cNvPr>
          <p:cNvSpPr txBox="1"/>
          <p:nvPr userDrawn="1"/>
        </p:nvSpPr>
        <p:spPr>
          <a:xfrm>
            <a:off x="5184030" y="6369764"/>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Important note: Passports must be valid for at least six months after our scheduled return date.</a:t>
            </a:r>
            <a:endParaRPr lang="en-US" sz="1000" dirty="0">
              <a:solidFill>
                <a:srgbClr val="364B8C"/>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65EE488-B727-F24A-9F0E-B39CCDC9337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3277086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A7DBE5-9DA1-014B-95D2-523C52F80E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399" y="4713123"/>
            <a:ext cx="764313" cy="764313"/>
          </a:xfrm>
          <a:prstGeom prst="rect">
            <a:avLst/>
          </a:prstGeom>
        </p:spPr>
      </p:pic>
      <p:pic>
        <p:nvPicPr>
          <p:cNvPr id="3" name="Picture 2">
            <a:extLst>
              <a:ext uri="{FF2B5EF4-FFF2-40B4-BE49-F238E27FC236}">
                <a16:creationId xmlns:a16="http://schemas.microsoft.com/office/drawing/2014/main" id="{131A89D8-19ED-B148-A49C-933F77CA91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2094" y="3360061"/>
            <a:ext cx="698921" cy="698921"/>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Accreditation</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399" y="1907618"/>
            <a:ext cx="5431945" cy="988875"/>
          </a:xfrm>
          <a:prstGeom prst="rect">
            <a:avLst/>
          </a:prstGeom>
        </p:spPr>
        <p:txBody>
          <a:bodyPr vert="horz" lIns="91440" tIns="45720" rIns="91440" bIns="45720" rtlCol="0">
            <a:normAutofit/>
          </a:bodyPr>
          <a:lstStyle/>
          <a:p>
            <a:pPr lvl="1"/>
            <a:r>
              <a:rPr lang="en-US" dirty="0"/>
              <a:t>Students cam complete assignments before, during, and/or after the tour</a:t>
            </a:r>
          </a:p>
          <a:p>
            <a:pPr lvl="1"/>
            <a:r>
              <a:rPr lang="en-US" dirty="0"/>
              <a:t>This option provides the opportunity to earn high school and/or college credits for their travel experience</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237017" y="3327366"/>
            <a:ext cx="4395304" cy="1385757"/>
          </a:xfrm>
          <a:prstGeom prst="rect">
            <a:avLst/>
          </a:prstGeom>
        </p:spPr>
        <p:txBody>
          <a:bodyPr vert="horz" lIns="91440" tIns="45720" rIns="91440" bIns="45720" rtlCol="0">
            <a:normAutofit/>
          </a:bodyPr>
          <a:lstStyle/>
          <a:p>
            <a:pPr lvl="0"/>
            <a:r>
              <a:rPr lang="en-US" dirty="0"/>
              <a:t>High school credit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67B6F3A2-5669-F74A-B7D4-F5405763CA20}"/>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How this differs from a family trip</a:t>
            </a:r>
            <a:endParaRPr lang="en-US" dirty="0">
              <a:solidFill>
                <a:srgbClr val="364B8C"/>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8FC68783-83DA-1F46-81C7-2A044CB2DB1F}"/>
              </a:ext>
            </a:extLst>
          </p:cNvPr>
          <p:cNvSpPr>
            <a:spLocks noGrp="1"/>
          </p:cNvSpPr>
          <p:nvPr>
            <p:ph idx="13" hasCustomPrompt="1"/>
          </p:nvPr>
        </p:nvSpPr>
        <p:spPr>
          <a:xfrm>
            <a:off x="1237017" y="4713123"/>
            <a:ext cx="4395304" cy="1644646"/>
          </a:xfrm>
          <a:prstGeom prst="rect">
            <a:avLst/>
          </a:prstGeom>
        </p:spPr>
        <p:txBody>
          <a:bodyPr vert="horz" lIns="91440" tIns="45720" rIns="91440" bIns="45720" rtlCol="0">
            <a:normAutofit/>
          </a:bodyPr>
          <a:lstStyle/>
          <a:p>
            <a:pPr lvl="0"/>
            <a:r>
              <a:rPr lang="en-US" dirty="0"/>
              <a:t>College prep credit credit</a:t>
            </a:r>
          </a:p>
          <a:p>
            <a:pPr lvl="1"/>
            <a:r>
              <a:rPr lang="en-US" dirty="0"/>
              <a:t>Second level</a:t>
            </a:r>
          </a:p>
          <a:p>
            <a:pPr lvl="2"/>
            <a:r>
              <a:rPr lang="en-US" dirty="0"/>
              <a:t>Third level</a:t>
            </a:r>
          </a:p>
        </p:txBody>
      </p:sp>
      <p:pic>
        <p:nvPicPr>
          <p:cNvPr id="15" name="Picture 14">
            <a:extLst>
              <a:ext uri="{FF2B5EF4-FFF2-40B4-BE49-F238E27FC236}">
                <a16:creationId xmlns:a16="http://schemas.microsoft.com/office/drawing/2014/main" id="{6694CEB8-F603-B841-8171-153C7456F71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96000" y="3585"/>
            <a:ext cx="6832600" cy="6857999"/>
          </a:xfrm>
          <a:prstGeom prst="rect">
            <a:avLst/>
          </a:prstGeom>
          <a:noFill/>
        </p:spPr>
      </p:pic>
    </p:spTree>
    <p:extLst>
      <p:ext uri="{BB962C8B-B14F-4D97-AF65-F5344CB8AC3E}">
        <p14:creationId xmlns:p14="http://schemas.microsoft.com/office/powerpoint/2010/main" val="1964237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0993B0-0883-D44C-B59D-0D2D49EC59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411" y="-124679"/>
            <a:ext cx="12179300" cy="3898900"/>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solidFill>
                  <a:schemeClr val="bg1"/>
                </a:solidFill>
              </a:defRPr>
            </a:lvl1pPr>
          </a:lstStyle>
          <a:p>
            <a:r>
              <a:rPr lang="en-US" dirty="0"/>
              <a:t>Easy ways to pay</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dirty="0">
              <a:solidFill>
                <a:srgbClr val="364B8C"/>
              </a:solidFill>
              <a:latin typeface="Arial" panose="020B0604020202020204" pitchFamily="34" charset="0"/>
              <a:cs typeface="Arial" panose="020B0604020202020204" pitchFamily="34" charset="0"/>
            </a:endParaRPr>
          </a:p>
        </p:txBody>
      </p:sp>
      <p:sp>
        <p:nvSpPr>
          <p:cNvPr id="17" name="Text Placeholder 2">
            <a:extLst>
              <a:ext uri="{FF2B5EF4-FFF2-40B4-BE49-F238E27FC236}">
                <a16:creationId xmlns:a16="http://schemas.microsoft.com/office/drawing/2014/main" id="{472C111A-DB6B-3540-AB33-B7544BB434F4}"/>
              </a:ext>
            </a:extLst>
          </p:cNvPr>
          <p:cNvSpPr>
            <a:spLocks noGrp="1"/>
          </p:cNvSpPr>
          <p:nvPr>
            <p:ph idx="15" hasCustomPrompt="1"/>
          </p:nvPr>
        </p:nvSpPr>
        <p:spPr>
          <a:xfrm>
            <a:off x="-22206" y="4570158"/>
            <a:ext cx="4395304" cy="1906505"/>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8" name="Text Placeholder 2">
            <a:extLst>
              <a:ext uri="{FF2B5EF4-FFF2-40B4-BE49-F238E27FC236}">
                <a16:creationId xmlns:a16="http://schemas.microsoft.com/office/drawing/2014/main" id="{447CAE94-34F4-E54A-B462-78D4C9916D37}"/>
              </a:ext>
            </a:extLst>
          </p:cNvPr>
          <p:cNvSpPr>
            <a:spLocks noGrp="1"/>
          </p:cNvSpPr>
          <p:nvPr>
            <p:ph idx="16" hasCustomPrompt="1"/>
          </p:nvPr>
        </p:nvSpPr>
        <p:spPr>
          <a:xfrm>
            <a:off x="3893409" y="4570158"/>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9" name="Text Placeholder 2">
            <a:extLst>
              <a:ext uri="{FF2B5EF4-FFF2-40B4-BE49-F238E27FC236}">
                <a16:creationId xmlns:a16="http://schemas.microsoft.com/office/drawing/2014/main" id="{2847A9E6-F64A-BB45-AC51-BAF5D6EBC678}"/>
              </a:ext>
            </a:extLst>
          </p:cNvPr>
          <p:cNvSpPr>
            <a:spLocks noGrp="1"/>
          </p:cNvSpPr>
          <p:nvPr>
            <p:ph idx="17" hasCustomPrompt="1"/>
          </p:nvPr>
        </p:nvSpPr>
        <p:spPr>
          <a:xfrm>
            <a:off x="7707355" y="4570157"/>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20" name="TextBox 19">
            <a:extLst>
              <a:ext uri="{FF2B5EF4-FFF2-40B4-BE49-F238E27FC236}">
                <a16:creationId xmlns:a16="http://schemas.microsoft.com/office/drawing/2014/main" id="{08B7933F-3C24-0A40-8045-45018112BF6F}"/>
              </a:ext>
            </a:extLst>
          </p:cNvPr>
          <p:cNvSpPr txBox="1"/>
          <p:nvPr userDrawn="1"/>
        </p:nvSpPr>
        <p:spPr>
          <a:xfrm>
            <a:off x="2575261" y="6476663"/>
            <a:ext cx="9803802" cy="215444"/>
          </a:xfrm>
          <a:prstGeom prst="rect">
            <a:avLst/>
          </a:prstGeom>
          <a:noFill/>
        </p:spPr>
        <p:txBody>
          <a:bodyPr wrap="square" rtlCol="0">
            <a:spAutoFit/>
          </a:bodyPr>
          <a:lstStyle/>
          <a:p>
            <a:r>
              <a:rPr lang="en-US" sz="800" b="0" i="1" u="none" strike="noStrike" kern="1200" dirty="0">
                <a:solidFill>
                  <a:srgbClr val="364B8C"/>
                </a:solidFill>
                <a:effectLst/>
                <a:latin typeface="Arial" panose="020B0604020202020204" pitchFamily="34" charset="0"/>
                <a:ea typeface="+mn-ea"/>
                <a:cs typeface="Arial" panose="020B0604020202020204" pitchFamily="34" charset="0"/>
              </a:rPr>
              <a:t>Any plan can be paid with Visa, MasterCard (credit and debit), checks, electronic checking account payments, online banking and money orders. Payments can be made online, over the telephone, or by mail.</a:t>
            </a:r>
            <a:endParaRPr lang="en-US" sz="800" dirty="0">
              <a:solidFill>
                <a:srgbClr val="364B8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7E4D6A-0A03-9944-9403-9E01432C12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4614" y="3128450"/>
            <a:ext cx="1196308" cy="1196308"/>
          </a:xfrm>
          <a:prstGeom prst="rect">
            <a:avLst/>
          </a:prstGeom>
        </p:spPr>
      </p:pic>
      <p:pic>
        <p:nvPicPr>
          <p:cNvPr id="7" name="Picture 6">
            <a:extLst>
              <a:ext uri="{FF2B5EF4-FFF2-40B4-BE49-F238E27FC236}">
                <a16:creationId xmlns:a16="http://schemas.microsoft.com/office/drawing/2014/main" id="{6037F9DE-D7A7-DD46-BDAC-217602A8615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87811" y="3128450"/>
            <a:ext cx="1206500" cy="1206500"/>
          </a:xfrm>
          <a:prstGeom prst="rect">
            <a:avLst/>
          </a:prstGeom>
        </p:spPr>
      </p:pic>
      <p:pic>
        <p:nvPicPr>
          <p:cNvPr id="10" name="Picture 9">
            <a:extLst>
              <a:ext uri="{FF2B5EF4-FFF2-40B4-BE49-F238E27FC236}">
                <a16:creationId xmlns:a16="http://schemas.microsoft.com/office/drawing/2014/main" id="{4620F6C1-E582-B647-BB51-CBFC6F3C8B6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01757" y="3137104"/>
            <a:ext cx="1206500" cy="1206500"/>
          </a:xfrm>
          <a:prstGeom prst="rect">
            <a:avLst/>
          </a:prstGeom>
        </p:spPr>
      </p:pic>
      <p:pic>
        <p:nvPicPr>
          <p:cNvPr id="13" name="Picture 12">
            <a:extLst>
              <a:ext uri="{FF2B5EF4-FFF2-40B4-BE49-F238E27FC236}">
                <a16:creationId xmlns:a16="http://schemas.microsoft.com/office/drawing/2014/main" id="{8C03487A-02E9-024D-83E2-D23AD6F71D2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3505992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B3BD2-66D3-BE4F-BE38-05651B0023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431" y="2225400"/>
            <a:ext cx="480727" cy="480727"/>
          </a:xfrm>
          <a:prstGeom prst="rect">
            <a:avLst/>
          </a:prstGeom>
        </p:spPr>
      </p:pic>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4" cy="7040880"/>
          </a:xfrm>
          <a:prstGeom prst="rect">
            <a:avLst/>
          </a:prstGeom>
          <a:solidFill>
            <a:srgbClr val="00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842624" cy="1325563"/>
          </a:xfrm>
        </p:spPr>
        <p:txBody>
          <a:bodyPr/>
          <a:lstStyle>
            <a:lvl1pPr>
              <a:defRPr/>
            </a:lvl1pPr>
          </a:lstStyle>
          <a:p>
            <a:r>
              <a:rPr lang="en-US" dirty="0"/>
              <a:t>Your responsibilities</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328298" y="1376028"/>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Optional travel protection</a:t>
            </a:r>
            <a:endParaRPr lang="en-US"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hasCustomPrompt="1"/>
          </p:nvPr>
        </p:nvSpPr>
        <p:spPr>
          <a:xfrm>
            <a:off x="1313524" y="2272786"/>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Travel Protection Plan</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hasCustomPrompt="1"/>
          </p:nvPr>
        </p:nvSpPr>
        <p:spPr>
          <a:xfrm>
            <a:off x="7055956" y="2272785"/>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Travel Protection Plan PLUS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3"/>
          <a:stretch>
            <a:fillRect/>
          </a:stretch>
        </p:blipFill>
        <p:spPr>
          <a:xfrm rot="743178">
            <a:off x="7272020" y="-93167"/>
            <a:ext cx="5397046" cy="1542013"/>
          </a:xfrm>
          <a:prstGeom prst="rect">
            <a:avLst/>
          </a:prstGeom>
        </p:spPr>
      </p:pic>
      <p:sp>
        <p:nvSpPr>
          <p:cNvPr id="30" name="Text Placeholder 2">
            <a:extLst>
              <a:ext uri="{FF2B5EF4-FFF2-40B4-BE49-F238E27FC236}">
                <a16:creationId xmlns:a16="http://schemas.microsoft.com/office/drawing/2014/main" id="{FDEEBB23-3133-5643-BD32-1F06F31C9425}"/>
              </a:ext>
            </a:extLst>
          </p:cNvPr>
          <p:cNvSpPr>
            <a:spLocks noGrp="1"/>
          </p:cNvSpPr>
          <p:nvPr>
            <p:ph idx="17" hasCustomPrompt="1"/>
          </p:nvPr>
        </p:nvSpPr>
        <p:spPr>
          <a:xfrm>
            <a:off x="1313524" y="3165009"/>
            <a:ext cx="4395304" cy="2842252"/>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lvl2pPr>
          </a:lstStyle>
          <a:p>
            <a:pPr lvl="0"/>
            <a:r>
              <a:rPr lang="en-US" dirty="0"/>
              <a:t>This plan covers your child for:</a:t>
            </a:r>
          </a:p>
          <a:p>
            <a:pPr lvl="1"/>
            <a:r>
              <a:rPr lang="en-US" dirty="0"/>
              <a:t>A traveler’s injury, sickness, or death of a family member</a:t>
            </a:r>
          </a:p>
          <a:p>
            <a:pPr lvl="1"/>
            <a:r>
              <a:rPr lang="en-US" dirty="0"/>
              <a:t>Theft of passport of visas</a:t>
            </a:r>
          </a:p>
          <a:p>
            <a:pPr lvl="1"/>
            <a:r>
              <a:rPr lang="en-US" dirty="0"/>
              <a:t>Flight cancellations due to strike or bad weather</a:t>
            </a:r>
          </a:p>
          <a:p>
            <a:pPr lvl="1"/>
            <a:r>
              <a:rPr lang="en-US" dirty="0"/>
              <a:t>Loss of luggage and personal effects</a:t>
            </a:r>
          </a:p>
          <a:p>
            <a:pPr lvl="1"/>
            <a:r>
              <a:rPr lang="en-US" dirty="0"/>
              <a:t>Trip cancellation or trip interruption due to covered reasons such as covered sickness, illness, or injury</a:t>
            </a:r>
          </a:p>
          <a:p>
            <a:pPr lvl="1"/>
            <a:r>
              <a:rPr lang="en-US" dirty="0"/>
              <a:t>Trip cancellation or trip interruption due to terrorist acts, as defined</a:t>
            </a:r>
          </a:p>
        </p:txBody>
      </p:sp>
      <p:sp>
        <p:nvSpPr>
          <p:cNvPr id="34" name="Text Placeholder 2">
            <a:extLst>
              <a:ext uri="{FF2B5EF4-FFF2-40B4-BE49-F238E27FC236}">
                <a16:creationId xmlns:a16="http://schemas.microsoft.com/office/drawing/2014/main" id="{780E8831-CB15-6442-9BF3-8BB93AC1F04A}"/>
              </a:ext>
            </a:extLst>
          </p:cNvPr>
          <p:cNvSpPr>
            <a:spLocks noGrp="1"/>
          </p:cNvSpPr>
          <p:nvPr>
            <p:ph idx="18" hasCustomPrompt="1"/>
          </p:nvPr>
        </p:nvSpPr>
        <p:spPr>
          <a:xfrm>
            <a:off x="7042993" y="3165009"/>
            <a:ext cx="4395304" cy="2842252"/>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This plan covers your child for:</a:t>
            </a:r>
          </a:p>
          <a:p>
            <a:pPr lvl="1"/>
            <a:r>
              <a:rPr lang="en-US" dirty="0"/>
              <a:t>Everything in the standard plan</a:t>
            </a:r>
          </a:p>
          <a:p>
            <a:pPr lvl="1"/>
            <a:r>
              <a:rPr lang="en-US" dirty="0" err="1"/>
              <a:t>Explorica’s</a:t>
            </a:r>
            <a:r>
              <a:rPr lang="en-US" dirty="0"/>
              <a:t> exclusive: “Cancel for Any Reason” protection: </a:t>
            </a:r>
          </a:p>
          <a:p>
            <a:pPr lvl="2"/>
            <a:r>
              <a:rPr lang="en-US" dirty="0"/>
              <a:t>if you cancel your trip for any reason 30 days or more before the departure date, you will be reimbursed for 75% of your paid tour fees, less the deposit and insurance premium</a:t>
            </a:r>
          </a:p>
        </p:txBody>
      </p:sp>
      <p:sp>
        <p:nvSpPr>
          <p:cNvPr id="38" name="Text Placeholder 2">
            <a:extLst>
              <a:ext uri="{FF2B5EF4-FFF2-40B4-BE49-F238E27FC236}">
                <a16:creationId xmlns:a16="http://schemas.microsoft.com/office/drawing/2014/main" id="{7F630BC0-0B47-F944-8444-EA838ED975A2}"/>
              </a:ext>
            </a:extLst>
          </p:cNvPr>
          <p:cNvSpPr>
            <a:spLocks noGrp="1"/>
          </p:cNvSpPr>
          <p:nvPr>
            <p:ph idx="19" hasCustomPrompt="1"/>
          </p:nvPr>
        </p:nvSpPr>
        <p:spPr>
          <a:xfrm>
            <a:off x="7044381" y="2643173"/>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$18/day ($180)</a:t>
            </a:r>
          </a:p>
        </p:txBody>
      </p:sp>
      <p:pic>
        <p:nvPicPr>
          <p:cNvPr id="17" name="Picture 16">
            <a:extLst>
              <a:ext uri="{FF2B5EF4-FFF2-40B4-BE49-F238E27FC236}">
                <a16:creationId xmlns:a16="http://schemas.microsoft.com/office/drawing/2014/main" id="{EF438B6A-AE91-4449-840C-B25CEF8BC8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2666" y="2221075"/>
            <a:ext cx="493132" cy="493132"/>
          </a:xfrm>
          <a:prstGeom prst="rect">
            <a:avLst/>
          </a:prstGeom>
        </p:spPr>
      </p:pic>
      <p:sp>
        <p:nvSpPr>
          <p:cNvPr id="41" name="Text Placeholder 2">
            <a:extLst>
              <a:ext uri="{FF2B5EF4-FFF2-40B4-BE49-F238E27FC236}">
                <a16:creationId xmlns:a16="http://schemas.microsoft.com/office/drawing/2014/main" id="{39088B8A-F071-6544-9BC8-A5952F02B3B1}"/>
              </a:ext>
            </a:extLst>
          </p:cNvPr>
          <p:cNvSpPr>
            <a:spLocks noGrp="1"/>
          </p:cNvSpPr>
          <p:nvPr>
            <p:ph idx="20" hasCustomPrompt="1"/>
          </p:nvPr>
        </p:nvSpPr>
        <p:spPr>
          <a:xfrm>
            <a:off x="1303338" y="2643173"/>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$12/day ($120)</a:t>
            </a:r>
          </a:p>
        </p:txBody>
      </p:sp>
    </p:spTree>
    <p:extLst>
      <p:ext uri="{BB962C8B-B14F-4D97-AF65-F5344CB8AC3E}">
        <p14:creationId xmlns:p14="http://schemas.microsoft.com/office/powerpoint/2010/main" val="258265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8" grpId="0" build="p">
        <p:tmplLst>
          <p:tmpl lvl="1">
            <p:tnLst>
              <p:par>
                <p:cTn presetID="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6C96-970A-4145-A138-BE733C11AF22}"/>
              </a:ext>
            </a:extLst>
          </p:cNvPr>
          <p:cNvSpPr>
            <a:spLocks noGrp="1"/>
          </p:cNvSpPr>
          <p:nvPr>
            <p:ph type="title" hasCustomPrompt="1"/>
          </p:nvPr>
        </p:nvSpPr>
        <p:spPr>
          <a:xfrm>
            <a:off x="428624" y="385550"/>
            <a:ext cx="10515600" cy="1325563"/>
          </a:xfrm>
        </p:spPr>
        <p:txBody>
          <a:bodyPr/>
          <a:lstStyle>
            <a:lvl1pPr>
              <a:defRPr>
                <a:solidFill>
                  <a:srgbClr val="364B8C"/>
                </a:solidFill>
              </a:defRPr>
            </a:lvl1pPr>
          </a:lstStyle>
          <a:p>
            <a:r>
              <a:rPr lang="en-US" dirty="0"/>
              <a:t>Give your child</a:t>
            </a:r>
          </a:p>
        </p:txBody>
      </p:sp>
      <p:sp>
        <p:nvSpPr>
          <p:cNvPr id="3" name="Content Placeholder 2">
            <a:extLst>
              <a:ext uri="{FF2B5EF4-FFF2-40B4-BE49-F238E27FC236}">
                <a16:creationId xmlns:a16="http://schemas.microsoft.com/office/drawing/2014/main" id="{8B44C236-46E3-A24A-ABE3-E5B4D685D145}"/>
              </a:ext>
            </a:extLst>
          </p:cNvPr>
          <p:cNvSpPr>
            <a:spLocks noGrp="1"/>
          </p:cNvSpPr>
          <p:nvPr>
            <p:ph sz="half" idx="1" hasCustomPrompt="1"/>
          </p:nvPr>
        </p:nvSpPr>
        <p:spPr>
          <a:xfrm>
            <a:off x="428624" y="2874503"/>
            <a:ext cx="5181600" cy="3596147"/>
          </a:xfrm>
        </p:spPr>
        <p:txBody>
          <a:bodyPr/>
          <a:lstStyle>
            <a:lvl1pPr>
              <a:lnSpc>
                <a:spcPct val="150000"/>
              </a:lnSpc>
              <a:defRPr/>
            </a:lvl1pPr>
            <a:lvl2pPr marL="9525" indent="0">
              <a:buFontTx/>
              <a:buNone/>
              <a:tabLst/>
              <a:defRPr/>
            </a:lvl2pPr>
            <a:lvl3pPr marL="9525" indent="0">
              <a:buFontTx/>
              <a:buNone/>
              <a:tabLst/>
              <a:defRPr/>
            </a:lvl3pPr>
            <a:lvl4pPr marL="9525" indent="0">
              <a:buFontTx/>
              <a:buNone/>
              <a:tabLst/>
              <a:defRPr/>
            </a:lvl4pPr>
            <a:lvl5pPr marL="9525" indent="0">
              <a:buFontTx/>
              <a:buNone/>
              <a:tabLst/>
              <a:defRPr/>
            </a:lvl5pPr>
          </a:lstStyle>
          <a:p>
            <a:pPr lvl="0"/>
            <a:r>
              <a:rPr lang="en-US" dirty="0"/>
              <a:t>Explore exciting destinations</a:t>
            </a:r>
          </a:p>
          <a:p>
            <a:pPr lvl="0"/>
            <a:r>
              <a:rPr lang="en-US" dirty="0"/>
              <a:t>Create lifelong memories and friends</a:t>
            </a:r>
          </a:p>
          <a:p>
            <a:pPr lvl="0"/>
            <a:r>
              <a:rPr lang="en-US" dirty="0"/>
              <a:t>Grow and mature as a person</a:t>
            </a:r>
          </a:p>
          <a:p>
            <a:pPr lvl="0"/>
            <a:r>
              <a:rPr lang="en-US" dirty="0"/>
              <a:t>Prepare for a successful future</a:t>
            </a:r>
          </a:p>
        </p:txBody>
      </p:sp>
      <p:sp>
        <p:nvSpPr>
          <p:cNvPr id="8" name="TextBox 7">
            <a:extLst>
              <a:ext uri="{FF2B5EF4-FFF2-40B4-BE49-F238E27FC236}">
                <a16:creationId xmlns:a16="http://schemas.microsoft.com/office/drawing/2014/main" id="{772CF8B9-B904-C942-A4E9-AA04275A10A8}"/>
              </a:ext>
            </a:extLst>
          </p:cNvPr>
          <p:cNvSpPr txBox="1"/>
          <p:nvPr userDrawn="1"/>
        </p:nvSpPr>
        <p:spPr>
          <a:xfrm>
            <a:off x="390524" y="2422906"/>
            <a:ext cx="6463553" cy="369332"/>
          </a:xfrm>
          <a:prstGeom prst="rect">
            <a:avLst/>
          </a:prstGeom>
          <a:noFill/>
        </p:spPr>
        <p:txBody>
          <a:bodyPr wrap="square" rtlCol="0">
            <a:spAutoFit/>
          </a:bodyPr>
          <a:lstStyle/>
          <a:p>
            <a:r>
              <a:rPr lang="en-US" sz="1800" b="0" i="1" u="none" strike="noStrike" kern="1200" dirty="0">
                <a:solidFill>
                  <a:srgbClr val="0094D2"/>
                </a:solidFill>
                <a:effectLst/>
                <a:latin typeface="Arial" panose="020B0604020202020204" pitchFamily="34" charset="0"/>
                <a:ea typeface="+mn-ea"/>
                <a:cs typeface="Arial" panose="020B0604020202020204" pitchFamily="34" charset="0"/>
              </a:rPr>
              <a:t>You’re in the position to encourage your child to:</a:t>
            </a:r>
            <a:endParaRPr lang="en-US" dirty="0">
              <a:solidFill>
                <a:srgbClr val="0094D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88578B1-55B5-B442-88C1-B983EDE4C3B8}"/>
              </a:ext>
            </a:extLst>
          </p:cNvPr>
          <p:cNvSpPr txBox="1"/>
          <p:nvPr userDrawn="1"/>
        </p:nvSpPr>
        <p:spPr>
          <a:xfrm>
            <a:off x="434261" y="1222264"/>
            <a:ext cx="6463553" cy="630942"/>
          </a:xfrm>
          <a:prstGeom prst="rect">
            <a:avLst/>
          </a:prstGeom>
          <a:noFill/>
        </p:spPr>
        <p:txBody>
          <a:bodyPr wrap="square" rtlCol="0">
            <a:spAutoFit/>
          </a:bodyPr>
          <a:lstStyle/>
          <a:p>
            <a:r>
              <a:rPr lang="en-US" sz="3500" b="0" i="1" u="none" strike="noStrike" kern="1200" dirty="0">
                <a:solidFill>
                  <a:srgbClr val="F79520"/>
                </a:solidFill>
                <a:effectLst/>
                <a:latin typeface="Arial" panose="020B0604020202020204" pitchFamily="34" charset="0"/>
                <a:ea typeface="+mn-ea"/>
                <a:cs typeface="Arial" panose="020B0604020202020204" pitchFamily="34" charset="0"/>
              </a:rPr>
              <a:t>the world</a:t>
            </a:r>
            <a:endParaRPr lang="en-US" sz="3500" dirty="0">
              <a:solidFill>
                <a:srgbClr val="F7952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3CB2884-DC57-8140-96C3-388372DFC1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749116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8488" y="3757565"/>
            <a:ext cx="685835" cy="685835"/>
          </a:xfrm>
          <a:prstGeom prst="rect">
            <a:avLst/>
          </a:prstGeom>
        </p:spPr>
      </p:pic>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489" y="2103201"/>
            <a:ext cx="685834" cy="685834"/>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7923306" cy="1325563"/>
          </a:xfrm>
        </p:spPr>
        <p:txBody>
          <a:bodyPr/>
          <a:lstStyle>
            <a:lvl1pPr>
              <a:defRPr/>
            </a:lvl1pPr>
          </a:lstStyle>
          <a:p>
            <a:r>
              <a:rPr lang="en-US" dirty="0"/>
              <a:t>Easy ways to pay</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42561" y="2095430"/>
            <a:ext cx="4395304" cy="988875"/>
          </a:xfrm>
          <a:prstGeom prst="rect">
            <a:avLst/>
          </a:prstGeom>
        </p:spPr>
        <p:txBody>
          <a:bodyPr vert="horz" lIns="91440" tIns="45720" rIns="91440" bIns="45720" rtlCol="0">
            <a:normAutofit/>
          </a:bodyPr>
          <a:lstStyle/>
          <a:p>
            <a:pPr lvl="0"/>
            <a:r>
              <a:rPr lang="en-US" dirty="0"/>
              <a:t>Fundraising support</a:t>
            </a:r>
          </a:p>
          <a:p>
            <a:pPr lvl="1"/>
            <a:r>
              <a:rPr lang="en-US" dirty="0"/>
              <a:t>Personal fundraising page on </a:t>
            </a:r>
            <a:r>
              <a:rPr lang="en-US" dirty="0" err="1"/>
              <a:t>explorica.com</a:t>
            </a:r>
            <a:endParaRPr lang="en-US" dirty="0"/>
          </a:p>
          <a:p>
            <a:pPr lvl="1"/>
            <a:r>
              <a:rPr lang="en-US" dirty="0"/>
              <a:t>Easily request and accept credit card donations from friends and family</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42561" y="3744778"/>
            <a:ext cx="4395304" cy="988875"/>
          </a:xfrm>
          <a:prstGeom prst="rect">
            <a:avLst/>
          </a:prstGeom>
        </p:spPr>
        <p:txBody>
          <a:bodyPr vert="horz" lIns="91440" tIns="45720" rIns="91440" bIns="45720" rtlCol="0">
            <a:normAutofit/>
          </a:bodyPr>
          <a:lstStyle>
            <a:lvl2pPr>
              <a:defRPr/>
            </a:lvl2pPr>
          </a:lstStyle>
          <a:p>
            <a:pPr lvl="0"/>
            <a:r>
              <a:rPr lang="en-US" dirty="0"/>
              <a:t>Financial assistance</a:t>
            </a:r>
          </a:p>
          <a:p>
            <a:pPr lvl="1"/>
            <a:r>
              <a:rPr lang="en-US" dirty="0"/>
              <a:t>Need-based support for qualifying families</a:t>
            </a:r>
          </a:p>
          <a:p>
            <a:pPr lvl="1"/>
            <a:r>
              <a:rPr lang="en-US" dirty="0"/>
              <a:t>Confidential application</a:t>
            </a:r>
          </a:p>
          <a:p>
            <a:pPr lvl="2"/>
            <a:r>
              <a:rPr lang="en-US" dirty="0"/>
              <a:t>Third level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4"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E5846F9-D9E5-8E43-8B23-1C3C4D034DF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511434" y="3461506"/>
            <a:ext cx="2584721" cy="3872660"/>
          </a:xfrm>
          <a:prstGeom prst="rect">
            <a:avLst/>
          </a:prstGeom>
        </p:spPr>
      </p:pic>
      <p:pic>
        <p:nvPicPr>
          <p:cNvPr id="13" name="Picture 12">
            <a:extLst>
              <a:ext uri="{FF2B5EF4-FFF2-40B4-BE49-F238E27FC236}">
                <a16:creationId xmlns:a16="http://schemas.microsoft.com/office/drawing/2014/main" id="{C4843D60-4D61-B44C-83F6-7A969518B9F8}"/>
              </a:ext>
            </a:extLst>
          </p:cNvPr>
          <p:cNvPicPr>
            <a:picLocks noChangeAspect="1"/>
          </p:cNvPicPr>
          <p:nvPr userDrawn="1"/>
        </p:nvPicPr>
        <p:blipFill>
          <a:blip r:embed="rId5"/>
          <a:stretch>
            <a:fillRect/>
          </a:stretch>
        </p:blipFill>
        <p:spPr>
          <a:xfrm rot="3649717">
            <a:off x="6521984" y="1657544"/>
            <a:ext cx="5397046" cy="1542013"/>
          </a:xfrm>
          <a:prstGeom prst="rect">
            <a:avLst/>
          </a:prstGeom>
        </p:spPr>
      </p:pic>
      <p:pic>
        <p:nvPicPr>
          <p:cNvPr id="4" name="Picture 3">
            <a:extLst>
              <a:ext uri="{FF2B5EF4-FFF2-40B4-BE49-F238E27FC236}">
                <a16:creationId xmlns:a16="http://schemas.microsoft.com/office/drawing/2014/main" id="{E5BE9392-450A-AE46-B83C-2FFE5E08936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87294" y="-25022"/>
            <a:ext cx="2748563" cy="3850127"/>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87294" y="3463230"/>
            <a:ext cx="2304706" cy="339477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98DF106-713D-BC44-95A6-7C086EFE3390}"/>
              </a:ext>
            </a:extLst>
          </p:cNvPr>
          <p:cNvPicPr>
            <a:picLocks noChangeAspect="1"/>
          </p:cNvPicPr>
          <p:nvPr userDrawn="1"/>
        </p:nvPicPr>
        <p:blipFill>
          <a:blip r:embed="rId5"/>
          <a:stretch>
            <a:fillRect/>
          </a:stretch>
        </p:blipFill>
        <p:spPr>
          <a:xfrm rot="14955296">
            <a:off x="8513906" y="4967316"/>
            <a:ext cx="5397046" cy="1542013"/>
          </a:xfrm>
          <a:prstGeom prst="rect">
            <a:avLst/>
          </a:prstGeom>
        </p:spPr>
      </p:pic>
      <p:sp>
        <p:nvSpPr>
          <p:cNvPr id="16" name="TextBox 15">
            <a:extLst>
              <a:ext uri="{FF2B5EF4-FFF2-40B4-BE49-F238E27FC236}">
                <a16:creationId xmlns:a16="http://schemas.microsoft.com/office/drawing/2014/main" id="{EDC37C26-6509-8244-B8BB-BAC3F23A5E2D}"/>
              </a:ext>
            </a:extLst>
          </p:cNvPr>
          <p:cNvSpPr txBox="1"/>
          <p:nvPr userDrawn="1"/>
        </p:nvSpPr>
        <p:spPr>
          <a:xfrm>
            <a:off x="279400"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dirty="0">
              <a:solidFill>
                <a:srgbClr val="364B8C"/>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1EC94DF-9A82-9541-B9D5-7CC9B70ED9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185668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400" y="1919889"/>
            <a:ext cx="4452088" cy="3041646"/>
          </a:xfrm>
          <a:prstGeom prst="rect">
            <a:avLst/>
          </a:prstGeom>
        </p:spPr>
        <p:txBody>
          <a:bodyPr vert="horz" lIns="91440" tIns="45720" rIns="91440" bIns="45720" rtlCol="0">
            <a:normAutofit/>
          </a:bodyPr>
          <a:lstStyle>
            <a:lvl1pPr>
              <a:lnSpc>
                <a:spcPct val="100000"/>
              </a:lnSpc>
              <a:defRPr lang="en-US" sz="1700" smtClean="0">
                <a:solidFill>
                  <a:srgbClr val="364B8C"/>
                </a:solidFill>
                <a:effectLst/>
              </a:defRPr>
            </a:lvl1pPr>
            <a:lvl3pPr marL="581025" indent="0">
              <a:lnSpc>
                <a:spcPct val="100000"/>
              </a:lnSpc>
              <a:buNone/>
              <a:defRPr b="1">
                <a:solidFill>
                  <a:schemeClr val="tx1">
                    <a:lumMod val="75000"/>
                    <a:lumOff val="25000"/>
                  </a:schemeClr>
                </a:solidFill>
              </a:defRPr>
            </a:lvl3pPr>
          </a:lstStyle>
          <a:p>
            <a:pPr lvl="0"/>
            <a:r>
              <a:rPr lang="en-US" dirty="0"/>
              <a:t>You can enroll your child through any of the following methods:</a:t>
            </a:r>
          </a:p>
          <a:p>
            <a:pPr lvl="1"/>
            <a:r>
              <a:rPr lang="en-US" dirty="0"/>
              <a:t>Online at </a:t>
            </a:r>
            <a:r>
              <a:rPr lang="en-US" dirty="0" err="1"/>
              <a:t>explorica.com</a:t>
            </a:r>
            <a:r>
              <a:rPr lang="en-US" dirty="0"/>
              <a:t>/</a:t>
            </a:r>
            <a:r>
              <a:rPr lang="en-US" dirty="0" err="1"/>
              <a:t>TourCenterID</a:t>
            </a:r>
            <a:endParaRPr lang="en-US" dirty="0"/>
          </a:p>
          <a:p>
            <a:pPr marL="458788" marR="0" lvl="1" indent="-214313"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lang="en-US" dirty="0"/>
              <a:t>By phone at 1-888-310-7121</a:t>
            </a:r>
          </a:p>
          <a:p>
            <a:pPr lvl="1"/>
            <a:r>
              <a:rPr lang="en-US" dirty="0"/>
              <a:t>By mail when you complete the paper application and send it to</a:t>
            </a:r>
          </a:p>
          <a:p>
            <a:pPr lvl="2"/>
            <a:r>
              <a:rPr lang="en-US" dirty="0" err="1"/>
              <a:t>Explorica</a:t>
            </a:r>
            <a:endParaRPr lang="en-US" dirty="0"/>
          </a:p>
          <a:p>
            <a:pPr lvl="2"/>
            <a:r>
              <a:rPr lang="en-US" dirty="0"/>
              <a:t>P.O. Box 9033</a:t>
            </a:r>
          </a:p>
          <a:p>
            <a:pPr lvl="2"/>
            <a:r>
              <a:rPr lang="en-US" dirty="0"/>
              <a:t>Charlottesville, VA 22906-9033</a:t>
            </a:r>
          </a:p>
        </p:txBody>
      </p:sp>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05610" y="4590882"/>
            <a:ext cx="648341" cy="648341"/>
          </a:xfrm>
          <a:prstGeom prst="rect">
            <a:avLst/>
          </a:prstGeom>
        </p:spPr>
      </p:pic>
      <p:sp>
        <p:nvSpPr>
          <p:cNvPr id="7" name="Title 1">
            <a:extLst>
              <a:ext uri="{FF2B5EF4-FFF2-40B4-BE49-F238E27FC236}">
                <a16:creationId xmlns:a16="http://schemas.microsoft.com/office/drawing/2014/main" id="{02DEF5EE-BDE8-8946-9E10-1B4FB204A7D6}"/>
              </a:ext>
            </a:extLst>
          </p:cNvPr>
          <p:cNvSpPr>
            <a:spLocks noGrp="1"/>
          </p:cNvSpPr>
          <p:nvPr>
            <p:ph type="title" hasCustomPrompt="1"/>
          </p:nvPr>
        </p:nvSpPr>
        <p:spPr>
          <a:xfrm>
            <a:off x="279400" y="365125"/>
            <a:ext cx="5816600" cy="1325563"/>
          </a:xfrm>
        </p:spPr>
        <p:txBody>
          <a:bodyPr/>
          <a:lstStyle>
            <a:lvl1pPr>
              <a:defRPr/>
            </a:lvl1pPr>
          </a:lstStyle>
          <a:p>
            <a:r>
              <a:rPr lang="en-US" dirty="0"/>
              <a:t>How to enroll</a:t>
            </a:r>
          </a:p>
        </p:txBody>
      </p:sp>
      <p:pic>
        <p:nvPicPr>
          <p:cNvPr id="8" name="Picture 7">
            <a:extLst>
              <a:ext uri="{FF2B5EF4-FFF2-40B4-BE49-F238E27FC236}">
                <a16:creationId xmlns:a16="http://schemas.microsoft.com/office/drawing/2014/main" id="{7D43A550-2B2A-1944-BDDE-1C406ADB5C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7320" y="1550809"/>
            <a:ext cx="6075446" cy="3111191"/>
          </a:xfrm>
          <a:prstGeom prst="rect">
            <a:avLst/>
          </a:prstGeom>
          <a:ln w="6350">
            <a:solidFill>
              <a:srgbClr val="D9D1C8"/>
            </a:solidFill>
          </a:ln>
        </p:spPr>
      </p:pic>
      <p:sp>
        <p:nvSpPr>
          <p:cNvPr id="3" name="Rectangle 2">
            <a:extLst>
              <a:ext uri="{FF2B5EF4-FFF2-40B4-BE49-F238E27FC236}">
                <a16:creationId xmlns:a16="http://schemas.microsoft.com/office/drawing/2014/main" id="{743E8E9B-61E6-084F-8FBA-9100F4B005A3}"/>
              </a:ext>
            </a:extLst>
          </p:cNvPr>
          <p:cNvSpPr/>
          <p:nvPr userDrawn="1"/>
        </p:nvSpPr>
        <p:spPr>
          <a:xfrm>
            <a:off x="8265677" y="3266427"/>
            <a:ext cx="2877244" cy="1156718"/>
          </a:xfrm>
          <a:prstGeom prst="rect">
            <a:avLst/>
          </a:prstGeom>
          <a:noFill/>
          <a:ln w="25400">
            <a:solidFill>
              <a:srgbClr val="EA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899740-9329-5645-8A26-B8285D6010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25001" y="4831453"/>
            <a:ext cx="3712203" cy="1475047"/>
          </a:xfrm>
          <a:prstGeom prst="rect">
            <a:avLst/>
          </a:prstGeom>
          <a:ln w="6350">
            <a:solidFill>
              <a:srgbClr val="D9D1C8"/>
            </a:solidFill>
          </a:ln>
        </p:spPr>
      </p:pic>
      <p:sp>
        <p:nvSpPr>
          <p:cNvPr id="11" name="Rectangle 10">
            <a:extLst>
              <a:ext uri="{FF2B5EF4-FFF2-40B4-BE49-F238E27FC236}">
                <a16:creationId xmlns:a16="http://schemas.microsoft.com/office/drawing/2014/main" id="{0B271064-CBB6-D640-9B2F-160E34C4443D}"/>
              </a:ext>
            </a:extLst>
          </p:cNvPr>
          <p:cNvSpPr/>
          <p:nvPr userDrawn="1"/>
        </p:nvSpPr>
        <p:spPr>
          <a:xfrm>
            <a:off x="4514875" y="4805221"/>
            <a:ext cx="3750802" cy="1501279"/>
          </a:xfrm>
          <a:prstGeom prst="rect">
            <a:avLst/>
          </a:prstGeom>
          <a:noFill/>
          <a:ln w="44450">
            <a:solidFill>
              <a:srgbClr val="EA0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5BD7FFD-1FB7-B542-B35C-405B403EE809}"/>
              </a:ext>
            </a:extLst>
          </p:cNvPr>
          <p:cNvSpPr/>
          <p:nvPr userDrawn="1"/>
        </p:nvSpPr>
        <p:spPr>
          <a:xfrm>
            <a:off x="3895219" y="2534225"/>
            <a:ext cx="1087489" cy="257218"/>
          </a:xfrm>
          <a:prstGeom prst="rightArrow">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D67D3FC-DCFC-824F-AD6D-30C01205D3C9}"/>
              </a:ext>
            </a:extLst>
          </p:cNvPr>
          <p:cNvCxnSpPr>
            <a:cxnSpLocks/>
          </p:cNvCxnSpPr>
          <p:nvPr userDrawn="1"/>
        </p:nvCxnSpPr>
        <p:spPr>
          <a:xfrm flipH="1">
            <a:off x="6395089" y="3266427"/>
            <a:ext cx="1864768" cy="1538794"/>
          </a:xfrm>
          <a:prstGeom prst="line">
            <a:avLst/>
          </a:prstGeom>
          <a:ln w="25400">
            <a:solidFill>
              <a:srgbClr val="EA0029"/>
            </a:solidFill>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id="{37B7D9C4-A1D7-6F4C-BD22-546057DBCDEC}"/>
              </a:ext>
            </a:extLst>
          </p:cNvPr>
          <p:cNvSpPr/>
          <p:nvPr userDrawn="1"/>
        </p:nvSpPr>
        <p:spPr>
          <a:xfrm>
            <a:off x="4125434" y="5872848"/>
            <a:ext cx="602095" cy="257218"/>
          </a:xfrm>
          <a:prstGeom prst="rightArrow">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95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B24BB8-F826-6340-8E4A-E0C020B57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789" y="3538844"/>
            <a:ext cx="685287" cy="685287"/>
          </a:xfrm>
          <a:prstGeom prst="rect">
            <a:avLst/>
          </a:prstGeom>
        </p:spPr>
      </p:pic>
      <p:pic>
        <p:nvPicPr>
          <p:cNvPr id="4" name="Picture 3">
            <a:extLst>
              <a:ext uri="{FF2B5EF4-FFF2-40B4-BE49-F238E27FC236}">
                <a16:creationId xmlns:a16="http://schemas.microsoft.com/office/drawing/2014/main" id="{C0BC8072-59CF-CA48-9992-208ABC889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702" y="1948583"/>
            <a:ext cx="750016" cy="75001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1</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533874"/>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0B05F279-25D0-5140-9C43-A6742A617A6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294783" y="0"/>
            <a:ext cx="6208588" cy="7039778"/>
          </a:xfrm>
          <a:prstGeom prst="rect">
            <a:avLst/>
          </a:prstGeom>
        </p:spPr>
      </p:pic>
      <p:pic>
        <p:nvPicPr>
          <p:cNvPr id="11" name="Picture 10">
            <a:extLst>
              <a:ext uri="{FF2B5EF4-FFF2-40B4-BE49-F238E27FC236}">
                <a16:creationId xmlns:a16="http://schemas.microsoft.com/office/drawing/2014/main" id="{1FC6E834-E684-6C42-BC02-C22A2F22E05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400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400" y="1919889"/>
            <a:ext cx="4452088" cy="3041646"/>
          </a:xfrm>
          <a:prstGeom prst="rect">
            <a:avLst/>
          </a:prstGeom>
        </p:spPr>
        <p:txBody>
          <a:bodyPr vert="horz" lIns="91440" tIns="45720" rIns="91440" bIns="45720" rtlCol="0">
            <a:normAutofit/>
          </a:bodyPr>
          <a:lstStyle>
            <a:lvl1pPr>
              <a:lnSpc>
                <a:spcPct val="100000"/>
              </a:lnSpc>
              <a:defRPr lang="en-US" sz="1700" smtClean="0">
                <a:solidFill>
                  <a:srgbClr val="364B8C"/>
                </a:solidFill>
                <a:effectLst/>
              </a:defRPr>
            </a:lvl1pPr>
            <a:lvl3pPr marL="581025" indent="0">
              <a:lnSpc>
                <a:spcPct val="100000"/>
              </a:lnSpc>
              <a:buNone/>
              <a:defRPr b="1">
                <a:solidFill>
                  <a:schemeClr val="tx1">
                    <a:lumMod val="75000"/>
                    <a:lumOff val="25000"/>
                  </a:schemeClr>
                </a:solidFill>
              </a:defRPr>
            </a:lvl3pPr>
          </a:lstStyle>
          <a:p>
            <a:pPr lvl="0"/>
            <a:r>
              <a:rPr lang="en-US" dirty="0"/>
              <a:t>You can enroll your child through any of the following methods:</a:t>
            </a:r>
          </a:p>
          <a:p>
            <a:pPr lvl="1"/>
            <a:r>
              <a:rPr lang="en-US" dirty="0"/>
              <a:t>Online at </a:t>
            </a:r>
            <a:r>
              <a:rPr lang="en-US" dirty="0" err="1"/>
              <a:t>explorica.com</a:t>
            </a:r>
            <a:r>
              <a:rPr lang="en-US" dirty="0"/>
              <a:t>/</a:t>
            </a:r>
            <a:r>
              <a:rPr lang="en-US" dirty="0" err="1"/>
              <a:t>TourCenterID</a:t>
            </a:r>
            <a:endParaRPr lang="en-US" dirty="0"/>
          </a:p>
          <a:p>
            <a:pPr marL="458788" marR="0" lvl="1" indent="-214313"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lang="en-US" dirty="0"/>
              <a:t>By phone at 1-888-310-7121</a:t>
            </a:r>
          </a:p>
          <a:p>
            <a:pPr lvl="1"/>
            <a:r>
              <a:rPr lang="en-US" dirty="0"/>
              <a:t>By mail when you complete the paper application and send it to</a:t>
            </a:r>
          </a:p>
          <a:p>
            <a:pPr lvl="2"/>
            <a:r>
              <a:rPr lang="en-US" dirty="0" err="1"/>
              <a:t>Explorica</a:t>
            </a:r>
            <a:endParaRPr lang="en-US" dirty="0"/>
          </a:p>
          <a:p>
            <a:pPr lvl="2"/>
            <a:r>
              <a:rPr lang="en-US" dirty="0"/>
              <a:t>P.O. Box 9033</a:t>
            </a:r>
          </a:p>
          <a:p>
            <a:pPr lvl="2"/>
            <a:r>
              <a:rPr lang="en-US" dirty="0"/>
              <a:t>Charlottesville, VA 22906-9033</a:t>
            </a:r>
          </a:p>
        </p:txBody>
      </p:sp>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3109" y="4116450"/>
            <a:ext cx="648341" cy="648341"/>
          </a:xfrm>
          <a:prstGeom prst="rect">
            <a:avLst/>
          </a:prstGeom>
        </p:spPr>
      </p:pic>
      <p:sp>
        <p:nvSpPr>
          <p:cNvPr id="7" name="Title 1">
            <a:extLst>
              <a:ext uri="{FF2B5EF4-FFF2-40B4-BE49-F238E27FC236}">
                <a16:creationId xmlns:a16="http://schemas.microsoft.com/office/drawing/2014/main" id="{02DEF5EE-BDE8-8946-9E10-1B4FB204A7D6}"/>
              </a:ext>
            </a:extLst>
          </p:cNvPr>
          <p:cNvSpPr>
            <a:spLocks noGrp="1"/>
          </p:cNvSpPr>
          <p:nvPr>
            <p:ph type="title" hasCustomPrompt="1"/>
          </p:nvPr>
        </p:nvSpPr>
        <p:spPr>
          <a:xfrm>
            <a:off x="279400" y="365125"/>
            <a:ext cx="5816600" cy="1325563"/>
          </a:xfrm>
        </p:spPr>
        <p:txBody>
          <a:bodyPr/>
          <a:lstStyle>
            <a:lvl1pPr>
              <a:defRPr/>
            </a:lvl1pPr>
          </a:lstStyle>
          <a:p>
            <a:r>
              <a:rPr lang="en-US" dirty="0"/>
              <a:t>How to enroll</a:t>
            </a:r>
          </a:p>
        </p:txBody>
      </p:sp>
      <p:pic>
        <p:nvPicPr>
          <p:cNvPr id="8" name="Picture 7">
            <a:extLst>
              <a:ext uri="{FF2B5EF4-FFF2-40B4-BE49-F238E27FC236}">
                <a16:creationId xmlns:a16="http://schemas.microsoft.com/office/drawing/2014/main" id="{7D43A550-2B2A-1944-BDDE-1C406ADB5C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7320" y="1550809"/>
            <a:ext cx="6075446" cy="3111191"/>
          </a:xfrm>
          <a:prstGeom prst="rect">
            <a:avLst/>
          </a:prstGeom>
          <a:ln w="6350">
            <a:solidFill>
              <a:srgbClr val="D9D1C8"/>
            </a:solidFill>
          </a:ln>
        </p:spPr>
      </p:pic>
      <p:sp>
        <p:nvSpPr>
          <p:cNvPr id="3" name="Rectangle 2">
            <a:extLst>
              <a:ext uri="{FF2B5EF4-FFF2-40B4-BE49-F238E27FC236}">
                <a16:creationId xmlns:a16="http://schemas.microsoft.com/office/drawing/2014/main" id="{743E8E9B-61E6-084F-8FBA-9100F4B005A3}"/>
              </a:ext>
            </a:extLst>
          </p:cNvPr>
          <p:cNvSpPr/>
          <p:nvPr userDrawn="1"/>
        </p:nvSpPr>
        <p:spPr>
          <a:xfrm>
            <a:off x="8265677" y="3266427"/>
            <a:ext cx="2877244" cy="1156718"/>
          </a:xfrm>
          <a:prstGeom prst="rect">
            <a:avLst/>
          </a:prstGeom>
          <a:noFill/>
          <a:ln w="25400">
            <a:solidFill>
              <a:srgbClr val="0094D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899740-9329-5645-8A26-B8285D6010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52500" y="4357021"/>
            <a:ext cx="3712203" cy="1475047"/>
          </a:xfrm>
          <a:prstGeom prst="rect">
            <a:avLst/>
          </a:prstGeom>
          <a:ln w="6350">
            <a:solidFill>
              <a:srgbClr val="D9D1C8"/>
            </a:solidFill>
          </a:ln>
        </p:spPr>
      </p:pic>
      <p:sp>
        <p:nvSpPr>
          <p:cNvPr id="11" name="Rectangle 10">
            <a:extLst>
              <a:ext uri="{FF2B5EF4-FFF2-40B4-BE49-F238E27FC236}">
                <a16:creationId xmlns:a16="http://schemas.microsoft.com/office/drawing/2014/main" id="{0B271064-CBB6-D640-9B2F-160E34C4443D}"/>
              </a:ext>
            </a:extLst>
          </p:cNvPr>
          <p:cNvSpPr/>
          <p:nvPr userDrawn="1"/>
        </p:nvSpPr>
        <p:spPr>
          <a:xfrm>
            <a:off x="4731488" y="4330789"/>
            <a:ext cx="3750802" cy="1516895"/>
          </a:xfrm>
          <a:prstGeom prst="rect">
            <a:avLst/>
          </a:prstGeom>
          <a:noFill/>
          <a:ln w="50800">
            <a:solidFill>
              <a:srgbClr val="00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21155B2C-3099-D543-BF53-8F632D06799D}"/>
              </a:ext>
            </a:extLst>
          </p:cNvPr>
          <p:cNvSpPr/>
          <p:nvPr userDrawn="1"/>
        </p:nvSpPr>
        <p:spPr>
          <a:xfrm rot="20401889">
            <a:off x="4529343" y="5561034"/>
            <a:ext cx="446314" cy="200863"/>
          </a:xfrm>
          <a:prstGeom prst="rightArrow">
            <a:avLst/>
          </a:prstGeom>
          <a:solidFill>
            <a:srgbClr val="364B8C"/>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529B626-2640-5E4B-9951-8F6D8F58CF5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1079811">
            <a:off x="3852206" y="2298721"/>
            <a:ext cx="1339530" cy="296537"/>
          </a:xfrm>
          <a:prstGeom prst="rect">
            <a:avLst/>
          </a:prstGeom>
        </p:spPr>
      </p:pic>
    </p:spTree>
    <p:extLst>
      <p:ext uri="{BB962C8B-B14F-4D97-AF65-F5344CB8AC3E}">
        <p14:creationId xmlns:p14="http://schemas.microsoft.com/office/powerpoint/2010/main" val="27019058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FA2312-D168-8248-8DB3-487C5A7473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70515"/>
            <a:ext cx="7662530" cy="6935684"/>
          </a:xfrm>
          <a:prstGeom prst="rect">
            <a:avLst/>
          </a:prstGeom>
        </p:spPr>
      </p:pic>
      <p:sp>
        <p:nvSpPr>
          <p:cNvPr id="6" name="TextBox 5">
            <a:extLst>
              <a:ext uri="{FF2B5EF4-FFF2-40B4-BE49-F238E27FC236}">
                <a16:creationId xmlns:a16="http://schemas.microsoft.com/office/drawing/2014/main" id="{FB207D4E-23A1-D446-8058-19624DF0E8A2}"/>
              </a:ext>
            </a:extLst>
          </p:cNvPr>
          <p:cNvSpPr txBox="1"/>
          <p:nvPr userDrawn="1"/>
        </p:nvSpPr>
        <p:spPr>
          <a:xfrm>
            <a:off x="279399" y="2459026"/>
            <a:ext cx="5153837" cy="2605265"/>
          </a:xfrm>
          <a:prstGeom prst="rect">
            <a:avLst/>
          </a:prstGeom>
          <a:noFill/>
        </p:spPr>
        <p:txBody>
          <a:bodyPr wrap="square" rtlCol="0">
            <a:spAutoFit/>
          </a:bodyPr>
          <a:lstStyle/>
          <a:p>
            <a:pPr algn="l">
              <a:lnSpc>
                <a:spcPct val="100000"/>
              </a:lnSpc>
            </a:pPr>
            <a:r>
              <a:rPr lang="en-US" sz="2800" b="1" kern="1200" dirty="0">
                <a:solidFill>
                  <a:srgbClr val="0094D2"/>
                </a:solidFill>
                <a:effectLst/>
                <a:latin typeface="Arial" panose="020B0604020202020204" pitchFamily="34" charset="0"/>
                <a:ea typeface="+mn-ea"/>
                <a:cs typeface="Arial" panose="020B0604020202020204" pitchFamily="34" charset="0"/>
              </a:rPr>
              <a:t>Questions?</a:t>
            </a:r>
            <a:br>
              <a:rPr lang="en-US" sz="2800" b="1" kern="1200" dirty="0">
                <a:solidFill>
                  <a:srgbClr val="0094D2"/>
                </a:solidFill>
                <a:effectLst/>
                <a:latin typeface="Arial" panose="020B0604020202020204" pitchFamily="34" charset="0"/>
                <a:ea typeface="+mn-ea"/>
                <a:cs typeface="Arial" panose="020B0604020202020204" pitchFamily="34" charset="0"/>
              </a:rPr>
            </a:br>
            <a:r>
              <a:rPr lang="en-US" sz="2800" b="1" kern="1200" dirty="0">
                <a:solidFill>
                  <a:srgbClr val="0094D2"/>
                </a:solidFill>
                <a:effectLst/>
                <a:latin typeface="Arial" panose="020B0604020202020204" pitchFamily="34" charset="0"/>
                <a:ea typeface="+mn-ea"/>
                <a:cs typeface="Arial" panose="020B0604020202020204" pitchFamily="34" charset="0"/>
              </a:rPr>
              <a:t>Please contact: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Program Leader: &lt;PL name&gt;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Email: &lt;PL email&gt;</a:t>
            </a:r>
          </a:p>
          <a:p>
            <a:pPr algn="l">
              <a:lnSpc>
                <a:spcPct val="250000"/>
              </a:lnSpc>
            </a:pPr>
            <a:r>
              <a:rPr lang="en-US" sz="2000" b="1" i="1" kern="1200" dirty="0">
                <a:solidFill>
                  <a:srgbClr val="F79520"/>
                </a:solidFill>
                <a:effectLst/>
                <a:latin typeface="Arial" panose="020B0604020202020204" pitchFamily="34" charset="0"/>
                <a:ea typeface="+mn-ea"/>
                <a:cs typeface="Arial" panose="020B0604020202020204" pitchFamily="34" charset="0"/>
              </a:rPr>
              <a:t>We can’t wait to travel with you!</a:t>
            </a:r>
          </a:p>
        </p:txBody>
      </p:sp>
      <p:sp>
        <p:nvSpPr>
          <p:cNvPr id="12" name="Title 1">
            <a:extLst>
              <a:ext uri="{FF2B5EF4-FFF2-40B4-BE49-F238E27FC236}">
                <a16:creationId xmlns:a16="http://schemas.microsoft.com/office/drawing/2014/main" id="{338A55C9-A026-534B-8C1C-21D773E1965E}"/>
              </a:ext>
            </a:extLst>
          </p:cNvPr>
          <p:cNvSpPr>
            <a:spLocks noGrp="1"/>
          </p:cNvSpPr>
          <p:nvPr>
            <p:ph type="title"/>
          </p:nvPr>
        </p:nvSpPr>
        <p:spPr>
          <a:xfrm>
            <a:off x="279399" y="641572"/>
            <a:ext cx="5153837" cy="1325563"/>
          </a:xfrm>
        </p:spPr>
        <p:txBody>
          <a:bodyPr/>
          <a:lstStyle/>
          <a:p>
            <a:endParaRPr lang="en-US" dirty="0"/>
          </a:p>
        </p:txBody>
      </p:sp>
      <p:pic>
        <p:nvPicPr>
          <p:cNvPr id="13" name="Picture 12">
            <a:extLst>
              <a:ext uri="{FF2B5EF4-FFF2-40B4-BE49-F238E27FC236}">
                <a16:creationId xmlns:a16="http://schemas.microsoft.com/office/drawing/2014/main" id="{A15FBDD3-8935-6E48-BA62-1E5F06B5FF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047" y="6277391"/>
            <a:ext cx="2033415" cy="386516"/>
          </a:xfrm>
          <a:prstGeom prst="rect">
            <a:avLst/>
          </a:prstGeom>
        </p:spPr>
      </p:pic>
    </p:spTree>
    <p:extLst>
      <p:ext uri="{BB962C8B-B14F-4D97-AF65-F5344CB8AC3E}">
        <p14:creationId xmlns:p14="http://schemas.microsoft.com/office/powerpoint/2010/main" val="2922642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3">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F803CD-927C-3040-91EB-3D17BB62DCD2}"/>
              </a:ext>
            </a:extLst>
          </p:cNvPr>
          <p:cNvSpPr txBox="1"/>
          <p:nvPr userDrawn="1"/>
        </p:nvSpPr>
        <p:spPr>
          <a:xfrm>
            <a:off x="279400" y="1690688"/>
            <a:ext cx="5150735" cy="2889958"/>
          </a:xfrm>
          <a:prstGeom prst="rect">
            <a:avLst/>
          </a:prstGeom>
          <a:noFill/>
        </p:spPr>
        <p:txBody>
          <a:bodyPr wrap="square" rtlCol="0">
            <a:spAutoFit/>
          </a:bodyPr>
          <a:lstStyle/>
          <a:p>
            <a:pPr algn="l">
              <a:lnSpc>
                <a:spcPct val="150000"/>
              </a:lnSpc>
            </a:pPr>
            <a:r>
              <a:rPr lang="en-US" sz="2800" b="1" kern="1200" dirty="0">
                <a:solidFill>
                  <a:srgbClr val="0094D2"/>
                </a:solidFill>
                <a:effectLst/>
                <a:latin typeface="Arial" panose="020B0604020202020204" pitchFamily="34" charset="0"/>
                <a:ea typeface="+mn-ea"/>
                <a:cs typeface="Arial" panose="020B0604020202020204" pitchFamily="34" charset="0"/>
              </a:rPr>
              <a:t>Questions? Please contact: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Program Leader: &lt;PL name&gt;</a:t>
            </a:r>
          </a:p>
          <a:p>
            <a:pPr algn="l">
              <a:lnSpc>
                <a:spcPct val="150000"/>
              </a:lnSpc>
            </a:pPr>
            <a:r>
              <a:rPr lang="en-US" sz="2200" kern="1200" dirty="0">
                <a:solidFill>
                  <a:srgbClr val="0094D2"/>
                </a:solidFill>
                <a:effectLst/>
                <a:latin typeface="Arial" panose="020B0604020202020204" pitchFamily="34" charset="0"/>
                <a:ea typeface="+mn-ea"/>
                <a:cs typeface="Arial" panose="020B0604020202020204" pitchFamily="34" charset="0"/>
              </a:rPr>
              <a:t>Email: &lt;PL email&gt;</a:t>
            </a:r>
          </a:p>
          <a:p>
            <a:pPr algn="l">
              <a:lnSpc>
                <a:spcPct val="200000"/>
              </a:lnSpc>
            </a:pPr>
            <a:endParaRPr lang="en-US" sz="2000" b="1" i="1" kern="1200" dirty="0">
              <a:solidFill>
                <a:srgbClr val="364B8C"/>
              </a:solidFill>
              <a:effectLst/>
              <a:latin typeface="Arial" panose="020B0604020202020204" pitchFamily="34" charset="0"/>
              <a:ea typeface="+mn-ea"/>
              <a:cs typeface="Arial" panose="020B0604020202020204" pitchFamily="34" charset="0"/>
            </a:endParaRPr>
          </a:p>
          <a:p>
            <a:pPr algn="l">
              <a:lnSpc>
                <a:spcPct val="200000"/>
              </a:lnSpc>
            </a:pPr>
            <a:r>
              <a:rPr lang="en-US" sz="2000" b="1" i="1" kern="1200" dirty="0">
                <a:solidFill>
                  <a:srgbClr val="364B8C"/>
                </a:solidFill>
                <a:effectLst/>
                <a:latin typeface="Arial" panose="020B0604020202020204" pitchFamily="34" charset="0"/>
                <a:ea typeface="+mn-ea"/>
                <a:cs typeface="Arial" panose="020B0604020202020204" pitchFamily="34" charset="0"/>
              </a:rPr>
              <a:t>We can’t wait to travel with you!</a:t>
            </a:r>
          </a:p>
        </p:txBody>
      </p:sp>
      <p:sp>
        <p:nvSpPr>
          <p:cNvPr id="10" name="Title 1">
            <a:extLst>
              <a:ext uri="{FF2B5EF4-FFF2-40B4-BE49-F238E27FC236}">
                <a16:creationId xmlns:a16="http://schemas.microsoft.com/office/drawing/2014/main" id="{21D9717B-3B3A-F245-858C-8B7485F20605}"/>
              </a:ext>
            </a:extLst>
          </p:cNvPr>
          <p:cNvSpPr>
            <a:spLocks noGrp="1"/>
          </p:cNvSpPr>
          <p:nvPr>
            <p:ph type="title" hasCustomPrompt="1"/>
          </p:nvPr>
        </p:nvSpPr>
        <p:spPr>
          <a:xfrm>
            <a:off x="279400" y="365125"/>
            <a:ext cx="5816600" cy="1325563"/>
          </a:xfrm>
        </p:spPr>
        <p:txBody>
          <a:bodyPr/>
          <a:lstStyle>
            <a:lvl1pPr>
              <a:defRPr>
                <a:solidFill>
                  <a:srgbClr val="F79520"/>
                </a:solidFill>
              </a:defRPr>
            </a:lvl1pPr>
          </a:lstStyle>
          <a:p>
            <a:r>
              <a:rPr lang="en-US" dirty="0"/>
              <a:t>Thanks for joining us</a:t>
            </a:r>
          </a:p>
        </p:txBody>
      </p:sp>
      <p:pic>
        <p:nvPicPr>
          <p:cNvPr id="7" name="Picture 6">
            <a:extLst>
              <a:ext uri="{FF2B5EF4-FFF2-40B4-BE49-F238E27FC236}">
                <a16:creationId xmlns:a16="http://schemas.microsoft.com/office/drawing/2014/main" id="{E562A37F-4451-1840-8473-D83EB19DD6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1423" y="2218540"/>
            <a:ext cx="9607401" cy="4803701"/>
          </a:xfrm>
          <a:prstGeom prst="rect">
            <a:avLst/>
          </a:prstGeom>
        </p:spPr>
      </p:pic>
    </p:spTree>
    <p:extLst>
      <p:ext uri="{BB962C8B-B14F-4D97-AF65-F5344CB8AC3E}">
        <p14:creationId xmlns:p14="http://schemas.microsoft.com/office/powerpoint/2010/main" val="5692659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losing3">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62A37F-4451-1840-8473-D83EB19DD62A}"/>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2881423" y="2218540"/>
            <a:ext cx="9607401" cy="4803701"/>
          </a:xfrm>
          <a:prstGeom prst="rect">
            <a:avLst/>
          </a:prstGeom>
        </p:spPr>
      </p:pic>
    </p:spTree>
    <p:extLst>
      <p:ext uri="{BB962C8B-B14F-4D97-AF65-F5344CB8AC3E}">
        <p14:creationId xmlns:p14="http://schemas.microsoft.com/office/powerpoint/2010/main" val="35677408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40E51-0DEE-BA47-A7E7-039D5583415B}"/>
              </a:ext>
            </a:extLst>
          </p:cNvPr>
          <p:cNvPicPr>
            <a:picLocks noChangeAspect="1"/>
          </p:cNvPicPr>
          <p:nvPr userDrawn="1"/>
        </p:nvPicPr>
        <p:blipFill>
          <a:blip r:embed="rId2"/>
          <a:stretch>
            <a:fillRect/>
          </a:stretch>
        </p:blipFill>
        <p:spPr>
          <a:xfrm>
            <a:off x="2597766" y="2672081"/>
            <a:ext cx="6996471" cy="1329908"/>
          </a:xfrm>
          <a:prstGeom prst="rect">
            <a:avLst/>
          </a:prstGeom>
        </p:spPr>
      </p:pic>
    </p:spTree>
    <p:extLst>
      <p:ext uri="{BB962C8B-B14F-4D97-AF65-F5344CB8AC3E}">
        <p14:creationId xmlns:p14="http://schemas.microsoft.com/office/powerpoint/2010/main" val="2597646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7A4DD-EB50-4F43-9E9A-CB95F9A269D9}"/>
              </a:ext>
            </a:extLst>
          </p:cNvPr>
          <p:cNvSpPr/>
          <p:nvPr userDrawn="1"/>
        </p:nvSpPr>
        <p:spPr>
          <a:xfrm>
            <a:off x="0" y="5583238"/>
            <a:ext cx="12192000" cy="1274763"/>
          </a:xfrm>
          <a:prstGeom prst="rect">
            <a:avLst/>
          </a:prstGeom>
          <a:solidFill>
            <a:srgbClr val="364B8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0">
            <a:extLst>
              <a:ext uri="{FF2B5EF4-FFF2-40B4-BE49-F238E27FC236}">
                <a16:creationId xmlns:a16="http://schemas.microsoft.com/office/drawing/2014/main" id="{5ABC6A51-DC5B-874E-AAA6-B6E162F1EECA}"/>
              </a:ext>
            </a:extLst>
          </p:cNvPr>
          <p:cNvSpPr>
            <a:spLocks noGrp="1"/>
          </p:cNvSpPr>
          <p:nvPr>
            <p:ph type="body" sz="quarter" idx="14" hasCustomPrompt="1"/>
          </p:nvPr>
        </p:nvSpPr>
        <p:spPr>
          <a:xfrm>
            <a:off x="0" y="5875959"/>
            <a:ext cx="12192000" cy="534366"/>
          </a:xfrm>
        </p:spPr>
        <p:txBody>
          <a:bodyPr>
            <a:normAutofit/>
          </a:bodyPr>
          <a:lstStyle>
            <a:lvl1pPr algn="ctr">
              <a:defRPr sz="2800">
                <a:solidFill>
                  <a:srgbClr val="F79520"/>
                </a:solidFill>
              </a:defRPr>
            </a:lvl1pPr>
          </a:lstStyle>
          <a:p>
            <a:pPr lvl="0"/>
            <a:r>
              <a:rPr lang="en-US" dirty="0"/>
              <a:t>Tour Name goes here</a:t>
            </a:r>
          </a:p>
        </p:txBody>
      </p:sp>
      <p:sp>
        <p:nvSpPr>
          <p:cNvPr id="13" name="Text Placeholder 12">
            <a:extLst>
              <a:ext uri="{FF2B5EF4-FFF2-40B4-BE49-F238E27FC236}">
                <a16:creationId xmlns:a16="http://schemas.microsoft.com/office/drawing/2014/main" id="{90018DD8-3F1B-104B-B907-5A7B380E7064}"/>
              </a:ext>
            </a:extLst>
          </p:cNvPr>
          <p:cNvSpPr>
            <a:spLocks noGrp="1"/>
          </p:cNvSpPr>
          <p:nvPr>
            <p:ph type="body" sz="quarter" idx="15" hasCustomPrompt="1"/>
          </p:nvPr>
        </p:nvSpPr>
        <p:spPr>
          <a:xfrm>
            <a:off x="0" y="6391277"/>
            <a:ext cx="12192000" cy="1274763"/>
          </a:xfrm>
        </p:spPr>
        <p:txBody>
          <a:bodyPr/>
          <a:lstStyle>
            <a:lvl1pPr algn="ctr">
              <a:defRPr>
                <a:solidFill>
                  <a:schemeClr val="bg1"/>
                </a:solidFill>
              </a:defRPr>
            </a:lvl1pPr>
          </a:lstStyle>
          <a:p>
            <a:pPr lvl="0"/>
            <a:r>
              <a:rPr lang="en-US" dirty="0"/>
              <a:t>Insert tour dates here: Month DD – DD, YYYY</a:t>
            </a:r>
          </a:p>
        </p:txBody>
      </p:sp>
    </p:spTree>
    <p:extLst>
      <p:ext uri="{BB962C8B-B14F-4D97-AF65-F5344CB8AC3E}">
        <p14:creationId xmlns:p14="http://schemas.microsoft.com/office/powerpoint/2010/main" val="3135591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2321" y="4948188"/>
            <a:ext cx="812800" cy="812800"/>
          </a:xfrm>
          <a:prstGeom prst="rect">
            <a:avLst/>
          </a:prstGeom>
        </p:spPr>
      </p:pic>
      <p:sp>
        <p:nvSpPr>
          <p:cNvPr id="16" name="Text Placeholder 2">
            <a:extLst>
              <a:ext uri="{FF2B5EF4-FFF2-40B4-BE49-F238E27FC236}">
                <a16:creationId xmlns:a16="http://schemas.microsoft.com/office/drawing/2014/main" id="{EE4DB2A6-E7A9-254B-A3B6-CB13766AAAED}"/>
              </a:ext>
            </a:extLst>
          </p:cNvPr>
          <p:cNvSpPr>
            <a:spLocks noGrp="1"/>
          </p:cNvSpPr>
          <p:nvPr>
            <p:ph idx="14" hasCustomPrompt="1"/>
          </p:nvPr>
        </p:nvSpPr>
        <p:spPr>
          <a:xfrm>
            <a:off x="4850378" y="815425"/>
            <a:ext cx="6488183"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82326C37-52CE-5C48-AA69-CB68465D575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4241800" cy="6858000"/>
          </a:xfrm>
          <a:prstGeom prst="rect">
            <a:avLst/>
          </a:prstGeom>
        </p:spPr>
      </p:pic>
    </p:spTree>
    <p:extLst>
      <p:ext uri="{BB962C8B-B14F-4D97-AF65-F5344CB8AC3E}">
        <p14:creationId xmlns:p14="http://schemas.microsoft.com/office/powerpoint/2010/main" val="230112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9AAB-B210-8D42-9B8D-367844220D5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FD1293A-E881-EC45-A492-7B1522DFBAF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082417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0755" y="3153205"/>
            <a:ext cx="685835" cy="685835"/>
          </a:xfrm>
          <a:prstGeom prst="rect">
            <a:avLst/>
          </a:prstGeom>
        </p:spPr>
      </p:pic>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755" y="1819194"/>
            <a:ext cx="685835" cy="685834"/>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7923307" cy="1325563"/>
          </a:xfrm>
        </p:spPr>
        <p:txBody>
          <a:bodyPr/>
          <a:lstStyle>
            <a:lvl1pPr>
              <a:defRPr/>
            </a:lvl1pPr>
          </a:lstStyle>
          <a:p>
            <a:r>
              <a:rPr lang="en-US" dirty="0"/>
              <a:t>Why your child should travel</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54827" y="1811425"/>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54827" y="3140416"/>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1BD8DF80-3DE4-4F43-90D3-725D5A6098F1}"/>
              </a:ext>
            </a:extLst>
          </p:cNvPr>
          <p:cNvSpPr>
            <a:spLocks noGrp="1"/>
          </p:cNvSpPr>
          <p:nvPr>
            <p:ph idx="13" hasCustomPrompt="1"/>
          </p:nvPr>
        </p:nvSpPr>
        <p:spPr>
          <a:xfrm>
            <a:off x="1366544" y="4554045"/>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5"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1A0DF9EF-2C6E-D04D-B186-BE6CB1D663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594" y="4511851"/>
            <a:ext cx="685287" cy="685287"/>
          </a:xfrm>
          <a:prstGeom prst="rect">
            <a:avLst/>
          </a:prstGeom>
        </p:spPr>
      </p:pic>
      <p:pic>
        <p:nvPicPr>
          <p:cNvPr id="15" name="Picture 14">
            <a:extLst>
              <a:ext uri="{FF2B5EF4-FFF2-40B4-BE49-F238E27FC236}">
                <a16:creationId xmlns:a16="http://schemas.microsoft.com/office/drawing/2014/main" id="{8DE33A28-CD56-974B-BB33-9A9DFB025EB7}"/>
              </a:ext>
            </a:extLst>
          </p:cNvPr>
          <p:cNvPicPr>
            <a:picLocks noChangeAspect="1"/>
          </p:cNvPicPr>
          <p:nvPr userDrawn="1"/>
        </p:nvPicPr>
        <p:blipFill>
          <a:blip r:embed="rId5"/>
          <a:stretch>
            <a:fillRect/>
          </a:stretch>
        </p:blipFill>
        <p:spPr>
          <a:xfrm rot="3649717">
            <a:off x="6521984" y="1657545"/>
            <a:ext cx="5397046" cy="1542013"/>
          </a:xfrm>
          <a:prstGeom prst="rect">
            <a:avLst/>
          </a:prstGeom>
        </p:spPr>
      </p:pic>
      <p:pic>
        <p:nvPicPr>
          <p:cNvPr id="19" name="Picture 18">
            <a:extLst>
              <a:ext uri="{FF2B5EF4-FFF2-40B4-BE49-F238E27FC236}">
                <a16:creationId xmlns:a16="http://schemas.microsoft.com/office/drawing/2014/main" id="{480E3E55-438F-9C48-8816-EF5F3FFCE39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76414" y="-20678"/>
            <a:ext cx="2552167" cy="4019661"/>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87293" y="3463230"/>
            <a:ext cx="2304707" cy="339477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6CF56CAC-C240-CC4B-9489-C5C881EDCA34}"/>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7516918" y="3463230"/>
            <a:ext cx="2364895" cy="3394770"/>
          </a:xfrm>
          <a:prstGeom prst="rect">
            <a:avLst/>
          </a:prstGeom>
        </p:spPr>
      </p:pic>
      <p:pic>
        <p:nvPicPr>
          <p:cNvPr id="16" name="Picture 15">
            <a:extLst>
              <a:ext uri="{FF2B5EF4-FFF2-40B4-BE49-F238E27FC236}">
                <a16:creationId xmlns:a16="http://schemas.microsoft.com/office/drawing/2014/main" id="{0997CC11-D933-5C43-90BA-A8A9BAF59E50}"/>
              </a:ext>
            </a:extLst>
          </p:cNvPr>
          <p:cNvPicPr>
            <a:picLocks noChangeAspect="1"/>
          </p:cNvPicPr>
          <p:nvPr userDrawn="1"/>
        </p:nvPicPr>
        <p:blipFill>
          <a:blip r:embed="rId5"/>
          <a:stretch>
            <a:fillRect/>
          </a:stretch>
        </p:blipFill>
        <p:spPr>
          <a:xfrm rot="14955296">
            <a:off x="8513906" y="4967317"/>
            <a:ext cx="5397046" cy="1542013"/>
          </a:xfrm>
          <a:prstGeom prst="rect">
            <a:avLst/>
          </a:prstGeom>
        </p:spPr>
      </p:pic>
      <p:pic>
        <p:nvPicPr>
          <p:cNvPr id="21" name="Picture 20">
            <a:extLst>
              <a:ext uri="{FF2B5EF4-FFF2-40B4-BE49-F238E27FC236}">
                <a16:creationId xmlns:a16="http://schemas.microsoft.com/office/drawing/2014/main" id="{769AE3ED-9666-2744-8BB7-10C2A593421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22969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8">
                                            <p:txEl>
                                              <p:pRg st="1" end="1"/>
                                            </p:txEl>
                                          </p:spTgt>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8">
                                            <p:txEl>
                                              <p:pRg st="2" end="2"/>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20">
                                            <p:txEl>
                                              <p:pRg st="1" end="1"/>
                                            </p:tx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20" grpId="0" build="p">
        <p:tmplLst>
          <p:tmpl lvl="1">
            <p:tnLst>
              <p:par>
                <p:cTn presetID="1"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7842624" cy="1325563"/>
          </a:xfrm>
        </p:spPr>
        <p:txBody>
          <a:bodyPr/>
          <a:lstStyle>
            <a:lvl1pPr>
              <a:defRPr/>
            </a:lvl1pPr>
          </a:lstStyle>
          <a:p>
            <a:r>
              <a:rPr lang="en-US" dirty="0"/>
              <a:t>Why your child should travel</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279401"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Travel impact by the numbers</a:t>
            </a:r>
            <a:endParaRPr lang="en-US" sz="1800" dirty="0">
              <a:solidFill>
                <a:srgbClr val="364B8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7E0F59C-AD13-1948-9A6F-5D6F3B1D0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15200" y="-11875"/>
            <a:ext cx="5312024" cy="6958940"/>
          </a:xfrm>
          <a:prstGeom prst="rect">
            <a:avLst/>
          </a:prstGeom>
        </p:spPr>
      </p:pic>
      <p:pic>
        <p:nvPicPr>
          <p:cNvPr id="7" name="Picture 6">
            <a:extLst>
              <a:ext uri="{FF2B5EF4-FFF2-40B4-BE49-F238E27FC236}">
                <a16:creationId xmlns:a16="http://schemas.microsoft.com/office/drawing/2014/main" id="{F04DE0AE-660A-0F46-A924-3D1F33ABE7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396421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20B16-4E5F-FB44-B595-7E7E104E26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274" y="3785316"/>
            <a:ext cx="764313" cy="764313"/>
          </a:xfrm>
          <a:prstGeom prst="rect">
            <a:avLst/>
          </a:prstGeom>
        </p:spPr>
      </p:pic>
      <p:pic>
        <p:nvPicPr>
          <p:cNvPr id="4" name="Picture 3">
            <a:extLst>
              <a:ext uri="{FF2B5EF4-FFF2-40B4-BE49-F238E27FC236}">
                <a16:creationId xmlns:a16="http://schemas.microsoft.com/office/drawing/2014/main" id="{6D48894D-F069-F749-9BF2-D78C20F4B6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275" y="1909069"/>
            <a:ext cx="764313" cy="764313"/>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 2</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3"/>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784894"/>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7C14952-E5C4-E94D-99EA-6E2BBA32125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096001" y="-108648"/>
            <a:ext cx="6096000" cy="7313679"/>
          </a:xfrm>
          <a:prstGeom prst="rect">
            <a:avLst/>
          </a:prstGeom>
        </p:spPr>
      </p:pic>
      <p:pic>
        <p:nvPicPr>
          <p:cNvPr id="11" name="Picture 10">
            <a:extLst>
              <a:ext uri="{FF2B5EF4-FFF2-40B4-BE49-F238E27FC236}">
                <a16:creationId xmlns:a16="http://schemas.microsoft.com/office/drawing/2014/main" id="{94C13847-9979-FA43-97B7-B61D5D2E95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3530" y="6277391"/>
            <a:ext cx="2033415" cy="386517"/>
          </a:xfrm>
          <a:prstGeom prst="rect">
            <a:avLst/>
          </a:prstGeom>
        </p:spPr>
      </p:pic>
    </p:spTree>
    <p:extLst>
      <p:ext uri="{BB962C8B-B14F-4D97-AF65-F5344CB8AC3E}">
        <p14:creationId xmlns:p14="http://schemas.microsoft.com/office/powerpoint/2010/main" val="36148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8">
                                            <p:txEl>
                                              <p:pRg st="1" end="1"/>
                                            </p:txEl>
                                          </p:spTgt>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B24BB8-F826-6340-8E4A-E0C020B57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790" y="3538845"/>
            <a:ext cx="685287" cy="685287"/>
          </a:xfrm>
          <a:prstGeom prst="rect">
            <a:avLst/>
          </a:prstGeom>
        </p:spPr>
      </p:pic>
      <p:pic>
        <p:nvPicPr>
          <p:cNvPr id="4" name="Picture 3">
            <a:extLst>
              <a:ext uri="{FF2B5EF4-FFF2-40B4-BE49-F238E27FC236}">
                <a16:creationId xmlns:a16="http://schemas.microsoft.com/office/drawing/2014/main" id="{C0BC8072-59CF-CA48-9992-208ABC889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703" y="1948583"/>
            <a:ext cx="750016" cy="75001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5816600" cy="1325563"/>
          </a:xfrm>
        </p:spPr>
        <p:txBody>
          <a:bodyPr/>
          <a:lstStyle>
            <a:lvl1pPr>
              <a:defRPr/>
            </a:lvl1pPr>
          </a:lstStyle>
          <a:p>
            <a:r>
              <a:rPr lang="en-US" dirty="0"/>
              <a:t>Why </a:t>
            </a:r>
            <a:r>
              <a:rPr lang="en-US" dirty="0" err="1"/>
              <a:t>Explorica</a:t>
            </a:r>
            <a:r>
              <a:rPr lang="en-US" dirty="0"/>
              <a:t>? 1</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5"/>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533875"/>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0B05F279-25D0-5140-9C43-A6742A617A6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294783" y="0"/>
            <a:ext cx="6208588" cy="7039778"/>
          </a:xfrm>
          <a:prstGeom prst="rect">
            <a:avLst/>
          </a:prstGeom>
        </p:spPr>
      </p:pic>
      <p:pic>
        <p:nvPicPr>
          <p:cNvPr id="11" name="Picture 10">
            <a:extLst>
              <a:ext uri="{FF2B5EF4-FFF2-40B4-BE49-F238E27FC236}">
                <a16:creationId xmlns:a16="http://schemas.microsoft.com/office/drawing/2014/main" id="{1FC6E834-E684-6C42-BC02-C22A2F22E05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7825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20B16-4E5F-FB44-B595-7E7E104E26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276" y="3785316"/>
            <a:ext cx="764313" cy="764313"/>
          </a:xfrm>
          <a:prstGeom prst="rect">
            <a:avLst/>
          </a:prstGeom>
        </p:spPr>
      </p:pic>
      <p:pic>
        <p:nvPicPr>
          <p:cNvPr id="4" name="Picture 3">
            <a:extLst>
              <a:ext uri="{FF2B5EF4-FFF2-40B4-BE49-F238E27FC236}">
                <a16:creationId xmlns:a16="http://schemas.microsoft.com/office/drawing/2014/main" id="{6D48894D-F069-F749-9BF2-D78C20F4B6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277" y="1909071"/>
            <a:ext cx="764313" cy="764313"/>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5816600" cy="1325563"/>
          </a:xfrm>
        </p:spPr>
        <p:txBody>
          <a:bodyPr/>
          <a:lstStyle>
            <a:lvl1pPr>
              <a:defRPr/>
            </a:lvl1pPr>
          </a:lstStyle>
          <a:p>
            <a:r>
              <a:rPr lang="en-US" dirty="0"/>
              <a:t>Why </a:t>
            </a:r>
            <a:r>
              <a:rPr lang="en-US" dirty="0" err="1"/>
              <a:t>Explorica</a:t>
            </a:r>
            <a:r>
              <a:rPr lang="en-US" dirty="0"/>
              <a:t>? 2</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501915" y="1948585"/>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501915" y="3784896"/>
            <a:ext cx="4395304" cy="98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7C14952-E5C4-E94D-99EA-6E2BBA32125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096001" y="-108648"/>
            <a:ext cx="6096000" cy="7313679"/>
          </a:xfrm>
          <a:prstGeom prst="rect">
            <a:avLst/>
          </a:prstGeom>
        </p:spPr>
      </p:pic>
      <p:pic>
        <p:nvPicPr>
          <p:cNvPr id="11" name="Picture 10">
            <a:extLst>
              <a:ext uri="{FF2B5EF4-FFF2-40B4-BE49-F238E27FC236}">
                <a16:creationId xmlns:a16="http://schemas.microsoft.com/office/drawing/2014/main" id="{94C13847-9979-FA43-97B7-B61D5D2E95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11510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8">
                                            <p:txEl>
                                              <p:pRg st="1" end="1"/>
                                            </p:txEl>
                                          </p:spTgt>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25" y="-501308"/>
            <a:ext cx="12377691" cy="4840077"/>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5816600" cy="1325563"/>
          </a:xfrm>
        </p:spPr>
        <p:txBody>
          <a:bodyPr/>
          <a:lstStyle>
            <a:lvl1pPr>
              <a:defRPr/>
            </a:lvl1pPr>
          </a:lstStyle>
          <a:p>
            <a:r>
              <a:rPr lang="en-US" dirty="0"/>
              <a:t>Why </a:t>
            </a:r>
            <a:r>
              <a:rPr lang="en-US" dirty="0" err="1"/>
              <a:t>Explorica</a:t>
            </a:r>
            <a:r>
              <a:rPr lang="en-US" dirty="0"/>
              <a:t>?</a:t>
            </a:r>
          </a:p>
        </p:txBody>
      </p:sp>
      <p:sp>
        <p:nvSpPr>
          <p:cNvPr id="12" name="Text Placeholder 2">
            <a:extLst>
              <a:ext uri="{FF2B5EF4-FFF2-40B4-BE49-F238E27FC236}">
                <a16:creationId xmlns:a16="http://schemas.microsoft.com/office/drawing/2014/main" id="{65DB93FA-EBF3-1745-BB96-31D6E64E2A53}"/>
              </a:ext>
            </a:extLst>
          </p:cNvPr>
          <p:cNvSpPr>
            <a:spLocks noGrp="1"/>
          </p:cNvSpPr>
          <p:nvPr>
            <p:ph idx="11" hasCustomPrompt="1"/>
          </p:nvPr>
        </p:nvSpPr>
        <p:spPr>
          <a:xfrm>
            <a:off x="4317254" y="5139551"/>
            <a:ext cx="3557495"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69" indent="0" algn="ctr">
              <a:buNone/>
              <a:defRPr/>
            </a:lvl2pPr>
            <a:lvl3pPr algn="ctr">
              <a:defRPr/>
            </a:lvl3pPr>
          </a:lstStyle>
          <a:p>
            <a:pPr lvl="0"/>
            <a:r>
              <a:rPr lang="en-US" dirty="0"/>
              <a:t>Daily tour updates</a:t>
            </a:r>
          </a:p>
          <a:p>
            <a:pPr lvl="0"/>
            <a:r>
              <a:rPr lang="en-US" dirty="0"/>
              <a:t>Global vigilance</a:t>
            </a:r>
          </a:p>
          <a:p>
            <a:pPr lvl="0"/>
            <a:r>
              <a:rPr lang="en-US" dirty="0"/>
              <a:t>Network of more than 45 offices</a:t>
            </a:r>
          </a:p>
        </p:txBody>
      </p:sp>
      <p:sp>
        <p:nvSpPr>
          <p:cNvPr id="13" name="Text Placeholder 2">
            <a:extLst>
              <a:ext uri="{FF2B5EF4-FFF2-40B4-BE49-F238E27FC236}">
                <a16:creationId xmlns:a16="http://schemas.microsoft.com/office/drawing/2014/main" id="{60F11C55-ADC4-3841-A6AE-B894B9E63CD2}"/>
              </a:ext>
            </a:extLst>
          </p:cNvPr>
          <p:cNvSpPr>
            <a:spLocks noGrp="1"/>
          </p:cNvSpPr>
          <p:nvPr>
            <p:ph idx="12" hasCustomPrompt="1"/>
          </p:nvPr>
        </p:nvSpPr>
        <p:spPr>
          <a:xfrm>
            <a:off x="8126261" y="5139552"/>
            <a:ext cx="3557495"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69" indent="0" algn="ctr">
              <a:buNone/>
              <a:defRPr/>
            </a:lvl2pPr>
            <a:lvl3pPr algn="ctr">
              <a:defRPr/>
            </a:lvl3pPr>
          </a:lstStyle>
          <a:p>
            <a:pPr lvl="0"/>
            <a:r>
              <a:rPr lang="en-US" dirty="0"/>
              <a:t>USTOA $1 million Travelers’ Assistance</a:t>
            </a:r>
          </a:p>
          <a:p>
            <a:pPr lvl="0"/>
            <a:r>
              <a:rPr lang="en-US" dirty="0"/>
              <a:t>Comprehensive liability coverage</a:t>
            </a:r>
          </a:p>
          <a:p>
            <a:pPr lvl="0"/>
            <a:r>
              <a:rPr lang="en-US" dirty="0"/>
              <a:t>Trusted travel protection plans</a:t>
            </a: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396699" y="5137985"/>
            <a:ext cx="3557495"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69" indent="0" algn="ctr">
              <a:buNone/>
              <a:defRPr/>
            </a:lvl2pPr>
            <a:lvl3pPr algn="ctr">
              <a:defRPr/>
            </a:lvl3pPr>
          </a:lstStyle>
          <a:p>
            <a:pPr lvl="0"/>
            <a:r>
              <a:rPr lang="en-US" dirty="0"/>
              <a:t>Proactive risk management</a:t>
            </a:r>
          </a:p>
          <a:p>
            <a:pPr lvl="0"/>
            <a:r>
              <a:rPr lang="en-US" dirty="0"/>
              <a:t>Expertly trained, multilingual tour directors</a:t>
            </a:r>
          </a:p>
          <a:p>
            <a:pPr lvl="0"/>
            <a:r>
              <a:rPr lang="en-US" dirty="0"/>
              <a:t>24/7 emergency support</a:t>
            </a:r>
          </a:p>
        </p:txBody>
      </p:sp>
      <p:pic>
        <p:nvPicPr>
          <p:cNvPr id="3" name="Picture 2">
            <a:extLst>
              <a:ext uri="{FF2B5EF4-FFF2-40B4-BE49-F238E27FC236}">
                <a16:creationId xmlns:a16="http://schemas.microsoft.com/office/drawing/2014/main" id="{BF8BA364-30EF-C747-8396-39FEC170C7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2751" y="3701514"/>
            <a:ext cx="1206500" cy="1206500"/>
          </a:xfrm>
          <a:prstGeom prst="rect">
            <a:avLst/>
          </a:prstGeom>
        </p:spPr>
      </p:pic>
      <p:pic>
        <p:nvPicPr>
          <p:cNvPr id="4" name="Picture 3">
            <a:extLst>
              <a:ext uri="{FF2B5EF4-FFF2-40B4-BE49-F238E27FC236}">
                <a16:creationId xmlns:a16="http://schemas.microsoft.com/office/drawing/2014/main" id="{1FDFA5F6-7FCF-0C42-9F57-C62F10751A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01758" y="3701514"/>
            <a:ext cx="1206500" cy="1206500"/>
          </a:xfrm>
          <a:prstGeom prst="rect">
            <a:avLst/>
          </a:prstGeom>
        </p:spPr>
      </p:pic>
      <p:pic>
        <p:nvPicPr>
          <p:cNvPr id="5" name="Picture 4">
            <a:extLst>
              <a:ext uri="{FF2B5EF4-FFF2-40B4-BE49-F238E27FC236}">
                <a16:creationId xmlns:a16="http://schemas.microsoft.com/office/drawing/2014/main" id="{3501B46D-A894-A04E-AAA7-72C7F499A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3935" y="3653253"/>
            <a:ext cx="1303023" cy="1303022"/>
          </a:xfrm>
          <a:prstGeom prst="rect">
            <a:avLst/>
          </a:prstGeom>
        </p:spPr>
      </p:pic>
      <p:pic>
        <p:nvPicPr>
          <p:cNvPr id="15" name="Picture 14">
            <a:extLst>
              <a:ext uri="{FF2B5EF4-FFF2-40B4-BE49-F238E27FC236}">
                <a16:creationId xmlns:a16="http://schemas.microsoft.com/office/drawing/2014/main" id="{34BAE17D-3FBA-DA4E-958A-F4ADD8A63D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1" y="220347"/>
            <a:ext cx="2033415" cy="386517"/>
          </a:xfrm>
          <a:prstGeom prst="rect">
            <a:avLst/>
          </a:prstGeom>
        </p:spPr>
      </p:pic>
    </p:spTree>
    <p:extLst>
      <p:ext uri="{BB962C8B-B14F-4D97-AF65-F5344CB8AC3E}">
        <p14:creationId xmlns:p14="http://schemas.microsoft.com/office/powerpoint/2010/main" val="1041064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5583393" y="1191036"/>
            <a:ext cx="7923307" cy="1325563"/>
          </a:xfrm>
        </p:spPr>
        <p:txBody>
          <a:bodyPr/>
          <a:lstStyle>
            <a:lvl1pPr>
              <a:defRPr/>
            </a:lvl1pPr>
          </a:lstStyle>
          <a:p>
            <a:r>
              <a:rPr lang="en-US" dirty="0"/>
              <a:t>Where we’re going</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5583393" y="2978391"/>
            <a:ext cx="5235403" cy="988875"/>
          </a:xfrm>
          <a:prstGeom prst="rect">
            <a:avLst/>
          </a:prstGeom>
        </p:spPr>
        <p:txBody>
          <a:bodyPr vert="horz" lIns="91440" tIns="45720" rIns="91440" bIns="45720" rtlCol="0">
            <a:normAutofit/>
          </a:bodyPr>
          <a:lstStyle>
            <a:lvl1pPr marL="285744" indent="-285744">
              <a:lnSpc>
                <a:spcPct val="140000"/>
              </a:lnSpc>
              <a:buFont typeface="Arial" panose="020B0604020202020204" pitchFamily="34" charset="0"/>
              <a:buChar char="•"/>
              <a:defRPr/>
            </a:lvl1pPr>
            <a:lvl2pPr marL="244469" indent="0">
              <a:buNone/>
              <a:defRPr/>
            </a:lvl2pPr>
          </a:lstStyle>
          <a:p>
            <a:pPr lvl="0"/>
            <a:r>
              <a:rPr lang="en-US" dirty="0"/>
              <a:t>Date of Trip DD-DD Month</a:t>
            </a:r>
          </a:p>
          <a:p>
            <a:pPr lvl="0"/>
            <a:r>
              <a:rPr lang="en-US" dirty="0"/>
              <a:t>Length of trip in days</a:t>
            </a:r>
          </a:p>
          <a:p>
            <a:pPr lvl="1"/>
            <a:r>
              <a:rPr lang="en-US" dirty="0"/>
              <a:t>Type a brief overview of the location you want to visit and how it is relevant to the lessons/curriculum your students will be learning about.</a:t>
            </a:r>
          </a:p>
        </p:txBody>
      </p:sp>
      <p:sp>
        <p:nvSpPr>
          <p:cNvPr id="15" name="TextBox 14">
            <a:extLst>
              <a:ext uri="{FF2B5EF4-FFF2-40B4-BE49-F238E27FC236}">
                <a16:creationId xmlns:a16="http://schemas.microsoft.com/office/drawing/2014/main" id="{4748F535-ADA1-AA48-B819-56CCD5300B84}"/>
              </a:ext>
            </a:extLst>
          </p:cNvPr>
          <p:cNvSpPr txBox="1"/>
          <p:nvPr userDrawn="1"/>
        </p:nvSpPr>
        <p:spPr>
          <a:xfrm>
            <a:off x="5583396" y="2147266"/>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And why…</a:t>
            </a:r>
            <a:endParaRPr lang="en-US" sz="1800" dirty="0">
              <a:solidFill>
                <a:srgbClr val="364B8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488B7DB0-99D1-C647-988F-92E689B2875F}"/>
              </a:ext>
            </a:extLst>
          </p:cNvPr>
          <p:cNvSpPr>
            <a:spLocks noGrp="1"/>
          </p:cNvSpPr>
          <p:nvPr>
            <p:ph type="pic" sz="quarter" idx="14"/>
          </p:nvPr>
        </p:nvSpPr>
        <p:spPr>
          <a:xfrm>
            <a:off x="695129" y="2358092"/>
            <a:ext cx="3428513" cy="3428513"/>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CF785CE3-66E8-324B-99DE-EEA898D41F6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08091" y="220347"/>
            <a:ext cx="2033415" cy="386517"/>
          </a:xfrm>
          <a:prstGeom prst="rect">
            <a:avLst/>
          </a:prstGeom>
        </p:spPr>
      </p:pic>
    </p:spTree>
    <p:extLst>
      <p:ext uri="{BB962C8B-B14F-4D97-AF65-F5344CB8AC3E}">
        <p14:creationId xmlns:p14="http://schemas.microsoft.com/office/powerpoint/2010/main" val="27685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5816600" cy="1325563"/>
          </a:xfrm>
        </p:spPr>
        <p:txBody>
          <a:bodyPr/>
          <a:lstStyle>
            <a:lvl1pPr>
              <a:defRPr/>
            </a:lvl1pPr>
          </a:lstStyle>
          <a:p>
            <a:r>
              <a:rPr lang="en-US" dirty="0"/>
              <a:t>Video slide title</a:t>
            </a:r>
          </a:p>
        </p:txBody>
      </p:sp>
    </p:spTree>
    <p:extLst>
      <p:ext uri="{BB962C8B-B14F-4D97-AF65-F5344CB8AC3E}">
        <p14:creationId xmlns:p14="http://schemas.microsoft.com/office/powerpoint/2010/main" val="2993156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782406-16CB-4846-99C0-E549A5081052}"/>
              </a:ext>
            </a:extLst>
          </p:cNvPr>
          <p:cNvSpPr>
            <a:spLocks noGrp="1"/>
          </p:cNvSpPr>
          <p:nvPr>
            <p:ph type="pic" sz="quarter" idx="10"/>
          </p:nvPr>
        </p:nvSpPr>
        <p:spPr>
          <a:xfrm>
            <a:off x="6096000" y="0"/>
            <a:ext cx="6096000" cy="3429000"/>
          </a:xfr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0" name="Picture Placeholder 9">
            <a:extLst>
              <a:ext uri="{FF2B5EF4-FFF2-40B4-BE49-F238E27FC236}">
                <a16:creationId xmlns:a16="http://schemas.microsoft.com/office/drawing/2014/main" id="{5615F743-939A-9C48-9C25-9A0977F57886}"/>
              </a:ext>
            </a:extLst>
          </p:cNvPr>
          <p:cNvSpPr>
            <a:spLocks noGrp="1"/>
          </p:cNvSpPr>
          <p:nvPr>
            <p:ph type="pic" sz="quarter" idx="11"/>
          </p:nvPr>
        </p:nvSpPr>
        <p:spPr>
          <a:xfrm>
            <a:off x="6096000" y="3429000"/>
            <a:ext cx="6096000" cy="3429000"/>
          </a:xfr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 Placeholder 2">
            <a:extLst>
              <a:ext uri="{FF2B5EF4-FFF2-40B4-BE49-F238E27FC236}">
                <a16:creationId xmlns:a16="http://schemas.microsoft.com/office/drawing/2014/main" id="{25A3EA15-8496-D14D-A439-EFEA7BD141B0}"/>
              </a:ext>
            </a:extLst>
          </p:cNvPr>
          <p:cNvSpPr>
            <a:spLocks noGrp="1"/>
          </p:cNvSpPr>
          <p:nvPr>
            <p:ph idx="1" hasCustomPrompt="1"/>
          </p:nvPr>
        </p:nvSpPr>
        <p:spPr>
          <a:xfrm>
            <a:off x="568187" y="1562154"/>
            <a:ext cx="539866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DD371D13-202A-3544-8049-9AAF4CB9E4B3}"/>
              </a:ext>
            </a:extLst>
          </p:cNvPr>
          <p:cNvSpPr>
            <a:spLocks noGrp="1"/>
          </p:cNvSpPr>
          <p:nvPr>
            <p:ph type="title" hasCustomPrompt="1"/>
          </p:nvPr>
        </p:nvSpPr>
        <p:spPr>
          <a:xfrm>
            <a:off x="279400" y="365127"/>
            <a:ext cx="5816600" cy="1325563"/>
          </a:xfrm>
        </p:spPr>
        <p:txBody>
          <a:bodyPr/>
          <a:lstStyle>
            <a:lvl1pPr>
              <a:defRPr/>
            </a:lvl1pPr>
          </a:lstStyle>
          <a:p>
            <a:r>
              <a:rPr lang="en-US" dirty="0"/>
              <a:t>Tour Itinerary</a:t>
            </a:r>
          </a:p>
        </p:txBody>
      </p:sp>
      <p:pic>
        <p:nvPicPr>
          <p:cNvPr id="7" name="Picture 6">
            <a:extLst>
              <a:ext uri="{FF2B5EF4-FFF2-40B4-BE49-F238E27FC236}">
                <a16:creationId xmlns:a16="http://schemas.microsoft.com/office/drawing/2014/main" id="{A2C7F020-FE2F-0345-A03C-E1A018ABE6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36593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 presetClass="entr" presetSubtype="0" fill="hold" nodeType="after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5" cy="704088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a:extLst>
              <a:ext uri="{FF2B5EF4-FFF2-40B4-BE49-F238E27FC236}">
                <a16:creationId xmlns:a16="http://schemas.microsoft.com/office/drawing/2014/main" id="{601B0A20-1B0F-194A-BFF3-E33A92E0A3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26631" y="5387499"/>
            <a:ext cx="550381" cy="550381"/>
          </a:xfrm>
          <a:prstGeom prst="rect">
            <a:avLst/>
          </a:prstGeom>
        </p:spPr>
      </p:pic>
      <p:pic>
        <p:nvPicPr>
          <p:cNvPr id="37" name="Picture 36">
            <a:extLst>
              <a:ext uri="{FF2B5EF4-FFF2-40B4-BE49-F238E27FC236}">
                <a16:creationId xmlns:a16="http://schemas.microsoft.com/office/drawing/2014/main" id="{A4E7C33D-7B7A-6546-AF4C-EA0099B1DC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26631" y="3772141"/>
            <a:ext cx="550380" cy="550380"/>
          </a:xfrm>
          <a:prstGeom prst="rect">
            <a:avLst/>
          </a:prstGeom>
        </p:spPr>
      </p:pic>
      <p:pic>
        <p:nvPicPr>
          <p:cNvPr id="29" name="Picture 28">
            <a:extLst>
              <a:ext uri="{FF2B5EF4-FFF2-40B4-BE49-F238E27FC236}">
                <a16:creationId xmlns:a16="http://schemas.microsoft.com/office/drawing/2014/main" id="{9C20005E-A370-D74A-8B70-5B246EF7EBA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4" y="4589920"/>
            <a:ext cx="546449" cy="546449"/>
          </a:xfrm>
          <a:prstGeom prst="rect">
            <a:avLst/>
          </a:prstGeom>
        </p:spPr>
      </p:pic>
      <p:pic>
        <p:nvPicPr>
          <p:cNvPr id="27" name="Picture 26">
            <a:extLst>
              <a:ext uri="{FF2B5EF4-FFF2-40B4-BE49-F238E27FC236}">
                <a16:creationId xmlns:a16="http://schemas.microsoft.com/office/drawing/2014/main" id="{2FFBBCBF-04BC-084A-9E9B-152B822BD9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9874" y="3784588"/>
            <a:ext cx="550380" cy="550380"/>
          </a:xfrm>
          <a:prstGeom prst="rect">
            <a:avLst/>
          </a:prstGeom>
        </p:spPr>
      </p:pic>
      <p:pic>
        <p:nvPicPr>
          <p:cNvPr id="6" name="Picture 5">
            <a:extLst>
              <a:ext uri="{FF2B5EF4-FFF2-40B4-BE49-F238E27FC236}">
                <a16:creationId xmlns:a16="http://schemas.microsoft.com/office/drawing/2014/main" id="{C3BB736F-709E-D449-B924-62B3CC31D4B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9874" y="2185401"/>
            <a:ext cx="540909" cy="540909"/>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7842624" cy="1325563"/>
          </a:xfrm>
        </p:spPr>
        <p:txBody>
          <a:bodyPr/>
          <a:lstStyle>
            <a:lvl1pPr>
              <a:defRPr/>
            </a:lvl1pPr>
          </a:lstStyle>
          <a:p>
            <a:r>
              <a:rPr lang="en-US" dirty="0"/>
              <a:t>What’s included</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279401"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Almost everything!</a:t>
            </a:r>
            <a:endParaRPr lang="en-US" sz="1800"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p:nvPr>
        </p:nvSpPr>
        <p:spPr>
          <a:xfrm>
            <a:off x="1313524" y="2272788"/>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7" name="Text Placeholder 2">
            <a:extLst>
              <a:ext uri="{FF2B5EF4-FFF2-40B4-BE49-F238E27FC236}">
                <a16:creationId xmlns:a16="http://schemas.microsoft.com/office/drawing/2014/main" id="{E1447E04-D263-7441-84F2-F899F9663041}"/>
              </a:ext>
            </a:extLst>
          </p:cNvPr>
          <p:cNvSpPr>
            <a:spLocks noGrp="1"/>
          </p:cNvSpPr>
          <p:nvPr>
            <p:ph idx="12"/>
          </p:nvPr>
        </p:nvSpPr>
        <p:spPr>
          <a:xfrm>
            <a:off x="1313524" y="3073951"/>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8" name="Text Placeholder 2">
            <a:extLst>
              <a:ext uri="{FF2B5EF4-FFF2-40B4-BE49-F238E27FC236}">
                <a16:creationId xmlns:a16="http://schemas.microsoft.com/office/drawing/2014/main" id="{401940E7-9B4C-2749-911D-57AE9AB13790}"/>
              </a:ext>
            </a:extLst>
          </p:cNvPr>
          <p:cNvSpPr>
            <a:spLocks noGrp="1"/>
          </p:cNvSpPr>
          <p:nvPr>
            <p:ph idx="13"/>
          </p:nvPr>
        </p:nvSpPr>
        <p:spPr>
          <a:xfrm>
            <a:off x="1313524" y="3875112"/>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0" name="Text Placeholder 2">
            <a:extLst>
              <a:ext uri="{FF2B5EF4-FFF2-40B4-BE49-F238E27FC236}">
                <a16:creationId xmlns:a16="http://schemas.microsoft.com/office/drawing/2014/main" id="{C7D6E584-858D-994B-9946-101860CDE3CC}"/>
              </a:ext>
            </a:extLst>
          </p:cNvPr>
          <p:cNvSpPr>
            <a:spLocks noGrp="1"/>
          </p:cNvSpPr>
          <p:nvPr>
            <p:ph idx="14"/>
          </p:nvPr>
        </p:nvSpPr>
        <p:spPr>
          <a:xfrm>
            <a:off x="1313524" y="4676277"/>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B7E291B4-7D6C-FE44-AD98-DE183B1D3B79}"/>
              </a:ext>
            </a:extLst>
          </p:cNvPr>
          <p:cNvSpPr>
            <a:spLocks noGrp="1"/>
          </p:cNvSpPr>
          <p:nvPr>
            <p:ph idx="15"/>
          </p:nvPr>
        </p:nvSpPr>
        <p:spPr>
          <a:xfrm>
            <a:off x="1313524" y="5477438"/>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Click to edit Master text styles</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p:nvPr>
        </p:nvSpPr>
        <p:spPr>
          <a:xfrm>
            <a:off x="7055956" y="2272787"/>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3" name="Text Placeholder 2">
            <a:extLst>
              <a:ext uri="{FF2B5EF4-FFF2-40B4-BE49-F238E27FC236}">
                <a16:creationId xmlns:a16="http://schemas.microsoft.com/office/drawing/2014/main" id="{498BD84D-6294-0E45-923A-1AE107C15277}"/>
              </a:ext>
            </a:extLst>
          </p:cNvPr>
          <p:cNvSpPr>
            <a:spLocks noGrp="1"/>
          </p:cNvSpPr>
          <p:nvPr>
            <p:ph idx="17"/>
          </p:nvPr>
        </p:nvSpPr>
        <p:spPr>
          <a:xfrm>
            <a:off x="7055956" y="3067727"/>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4" name="Text Placeholder 2">
            <a:extLst>
              <a:ext uri="{FF2B5EF4-FFF2-40B4-BE49-F238E27FC236}">
                <a16:creationId xmlns:a16="http://schemas.microsoft.com/office/drawing/2014/main" id="{6C0B6342-2725-F143-821D-4A13B6D74B61}"/>
              </a:ext>
            </a:extLst>
          </p:cNvPr>
          <p:cNvSpPr>
            <a:spLocks noGrp="1"/>
          </p:cNvSpPr>
          <p:nvPr>
            <p:ph idx="18"/>
          </p:nvPr>
        </p:nvSpPr>
        <p:spPr>
          <a:xfrm>
            <a:off x="7055956" y="3862666"/>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5" name="Text Placeholder 2">
            <a:extLst>
              <a:ext uri="{FF2B5EF4-FFF2-40B4-BE49-F238E27FC236}">
                <a16:creationId xmlns:a16="http://schemas.microsoft.com/office/drawing/2014/main" id="{FAD749AF-FABB-DF4F-B72E-407E867361FF}"/>
              </a:ext>
            </a:extLst>
          </p:cNvPr>
          <p:cNvSpPr>
            <a:spLocks noGrp="1"/>
          </p:cNvSpPr>
          <p:nvPr>
            <p:ph idx="19"/>
          </p:nvPr>
        </p:nvSpPr>
        <p:spPr>
          <a:xfrm>
            <a:off x="7055956" y="4682498"/>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sp>
        <p:nvSpPr>
          <p:cNvPr id="16" name="Text Placeholder 2">
            <a:extLst>
              <a:ext uri="{FF2B5EF4-FFF2-40B4-BE49-F238E27FC236}">
                <a16:creationId xmlns:a16="http://schemas.microsoft.com/office/drawing/2014/main" id="{DBCD6690-8909-2147-ACE0-512D3292E333}"/>
              </a:ext>
            </a:extLst>
          </p:cNvPr>
          <p:cNvSpPr>
            <a:spLocks noGrp="1"/>
          </p:cNvSpPr>
          <p:nvPr>
            <p:ph idx="20"/>
          </p:nvPr>
        </p:nvSpPr>
        <p:spPr>
          <a:xfrm>
            <a:off x="7055956" y="5477438"/>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7"/>
          <a:stretch>
            <a:fillRect/>
          </a:stretch>
        </p:blipFill>
        <p:spPr>
          <a:xfrm rot="743178">
            <a:off x="7272021" y="-93167"/>
            <a:ext cx="5397047" cy="1542013"/>
          </a:xfrm>
          <a:prstGeom prst="rect">
            <a:avLst/>
          </a:prstGeom>
        </p:spPr>
      </p:pic>
      <p:pic>
        <p:nvPicPr>
          <p:cNvPr id="28" name="Picture 27">
            <a:extLst>
              <a:ext uri="{FF2B5EF4-FFF2-40B4-BE49-F238E27FC236}">
                <a16:creationId xmlns:a16="http://schemas.microsoft.com/office/drawing/2014/main" id="{B94E2D07-5BB6-584D-9EA1-81CD052A1C8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9874" y="2958251"/>
            <a:ext cx="550380" cy="550380"/>
          </a:xfrm>
          <a:prstGeom prst="rect">
            <a:avLst/>
          </a:prstGeom>
        </p:spPr>
      </p:pic>
      <p:pic>
        <p:nvPicPr>
          <p:cNvPr id="33" name="Picture 32">
            <a:extLst>
              <a:ext uri="{FF2B5EF4-FFF2-40B4-BE49-F238E27FC236}">
                <a16:creationId xmlns:a16="http://schemas.microsoft.com/office/drawing/2014/main" id="{71C77181-89A1-764C-975D-74E35250DC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874" y="5391431"/>
            <a:ext cx="546449" cy="546449"/>
          </a:xfrm>
          <a:prstGeom prst="rect">
            <a:avLst/>
          </a:prstGeom>
        </p:spPr>
      </p:pic>
      <p:pic>
        <p:nvPicPr>
          <p:cNvPr id="35" name="Picture 34">
            <a:extLst>
              <a:ext uri="{FF2B5EF4-FFF2-40B4-BE49-F238E27FC236}">
                <a16:creationId xmlns:a16="http://schemas.microsoft.com/office/drawing/2014/main" id="{FFE9A085-F400-0440-8F48-156E83CB5CA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184807"/>
            <a:ext cx="550380" cy="550380"/>
          </a:xfrm>
          <a:prstGeom prst="rect">
            <a:avLst/>
          </a:prstGeom>
        </p:spPr>
      </p:pic>
      <p:pic>
        <p:nvPicPr>
          <p:cNvPr id="36" name="Picture 35">
            <a:extLst>
              <a:ext uri="{FF2B5EF4-FFF2-40B4-BE49-F238E27FC236}">
                <a16:creationId xmlns:a16="http://schemas.microsoft.com/office/drawing/2014/main" id="{FDE0B7E9-A814-6843-9D2A-1E73AF9ED7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326631" y="2975028"/>
            <a:ext cx="550380" cy="550380"/>
          </a:xfrm>
          <a:prstGeom prst="rect">
            <a:avLst/>
          </a:prstGeom>
        </p:spPr>
      </p:pic>
      <p:pic>
        <p:nvPicPr>
          <p:cNvPr id="40" name="Picture 39">
            <a:extLst>
              <a:ext uri="{FF2B5EF4-FFF2-40B4-BE49-F238E27FC236}">
                <a16:creationId xmlns:a16="http://schemas.microsoft.com/office/drawing/2014/main" id="{6E50A61E-6398-254A-B343-C7CE8DEB173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326631" y="4571929"/>
            <a:ext cx="550380" cy="550380"/>
          </a:xfrm>
          <a:prstGeom prst="rect">
            <a:avLst/>
          </a:prstGeom>
        </p:spPr>
      </p:pic>
      <p:pic>
        <p:nvPicPr>
          <p:cNvPr id="30" name="Picture 29">
            <a:extLst>
              <a:ext uri="{FF2B5EF4-FFF2-40B4-BE49-F238E27FC236}">
                <a16:creationId xmlns:a16="http://schemas.microsoft.com/office/drawing/2014/main" id="{C4D28920-7048-6F43-AA04-C54C86299AE6}"/>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141246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build="p">
        <p:tmplLst>
          <p:tmpl lvl="1">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5625" y="-501309"/>
            <a:ext cx="12377691" cy="4840076"/>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10124440" cy="1325563"/>
          </a:xfrm>
        </p:spPr>
        <p:txBody>
          <a:bodyPr/>
          <a:lstStyle>
            <a:lvl1pPr>
              <a:defRPr/>
            </a:lvl1pPr>
          </a:lstStyle>
          <a:p>
            <a:r>
              <a:rPr lang="en-US" dirty="0"/>
              <a:t>What you and your child are responsible for</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1" y="1380565"/>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These costs vary and are not included in the tour fee:</a:t>
            </a:r>
            <a:endParaRPr lang="en-US" sz="1800" dirty="0">
              <a:solidFill>
                <a:srgbClr val="364B8C"/>
              </a:solidFill>
              <a:latin typeface="Arial" panose="020B060402020202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792939" y="5137985"/>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69" indent="0" algn="ctr">
              <a:buNone/>
              <a:defRPr/>
            </a:lvl2pPr>
            <a:lvl3pPr algn="ctr">
              <a:defRPr/>
            </a:lvl3pPr>
          </a:lstStyle>
          <a:p>
            <a:pPr lvl="0"/>
            <a:r>
              <a:rPr lang="en-US" dirty="0"/>
              <a:t>Acquiring a passport</a:t>
            </a:r>
            <a:br>
              <a:rPr lang="en-US" dirty="0"/>
            </a:br>
            <a:r>
              <a:rPr lang="en-US" dirty="0"/>
              <a:t>and a visa (if applicable)</a:t>
            </a:r>
          </a:p>
        </p:txBody>
      </p:sp>
      <p:sp>
        <p:nvSpPr>
          <p:cNvPr id="16" name="Text Placeholder 2">
            <a:extLst>
              <a:ext uri="{FF2B5EF4-FFF2-40B4-BE49-F238E27FC236}">
                <a16:creationId xmlns:a16="http://schemas.microsoft.com/office/drawing/2014/main" id="{E395C5A7-BD0E-1D4C-9163-095E9C887514}"/>
              </a:ext>
            </a:extLst>
          </p:cNvPr>
          <p:cNvSpPr>
            <a:spLocks noGrp="1"/>
          </p:cNvSpPr>
          <p:nvPr>
            <p:ph idx="14" hasCustomPrompt="1"/>
          </p:nvPr>
        </p:nvSpPr>
        <p:spPr>
          <a:xfrm>
            <a:off x="3566619" y="5137985"/>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69" indent="0" algn="ctr">
              <a:buNone/>
              <a:defRPr/>
            </a:lvl2pPr>
            <a:lvl3pPr algn="ctr">
              <a:defRPr/>
            </a:lvl3pPr>
          </a:lstStyle>
          <a:p>
            <a:pPr lvl="0"/>
            <a:r>
              <a:rPr lang="en-US" dirty="0"/>
              <a:t>Travel to and from the airport (departure and arrival back home)</a:t>
            </a:r>
          </a:p>
        </p:txBody>
      </p:sp>
      <p:sp>
        <p:nvSpPr>
          <p:cNvPr id="18" name="Text Placeholder 2">
            <a:extLst>
              <a:ext uri="{FF2B5EF4-FFF2-40B4-BE49-F238E27FC236}">
                <a16:creationId xmlns:a16="http://schemas.microsoft.com/office/drawing/2014/main" id="{DEF9A23E-1163-294A-94F7-BFE30D14082C}"/>
              </a:ext>
            </a:extLst>
          </p:cNvPr>
          <p:cNvSpPr>
            <a:spLocks noGrp="1"/>
          </p:cNvSpPr>
          <p:nvPr>
            <p:ph idx="15" hasCustomPrompt="1"/>
          </p:nvPr>
        </p:nvSpPr>
        <p:spPr>
          <a:xfrm>
            <a:off x="6340299" y="5137985"/>
            <a:ext cx="2376981" cy="988875"/>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69" indent="0" algn="ctr">
              <a:buNone/>
              <a:defRPr/>
            </a:lvl2pPr>
            <a:lvl3pPr algn="ctr">
              <a:defRPr/>
            </a:lvl3pPr>
          </a:lstStyle>
          <a:p>
            <a:pPr lvl="0"/>
            <a:r>
              <a:rPr lang="en-US" dirty="0"/>
              <a:t>Tipping; including tips for our tour director, bus driver, and local guides (~$10/day)</a:t>
            </a:r>
          </a:p>
        </p:txBody>
      </p:sp>
      <p:sp>
        <p:nvSpPr>
          <p:cNvPr id="20" name="Text Placeholder 2">
            <a:extLst>
              <a:ext uri="{FF2B5EF4-FFF2-40B4-BE49-F238E27FC236}">
                <a16:creationId xmlns:a16="http://schemas.microsoft.com/office/drawing/2014/main" id="{8E078618-FE78-8042-B770-431D80DBE9FD}"/>
              </a:ext>
            </a:extLst>
          </p:cNvPr>
          <p:cNvSpPr>
            <a:spLocks noGrp="1"/>
          </p:cNvSpPr>
          <p:nvPr>
            <p:ph idx="16" hasCustomPrompt="1"/>
          </p:nvPr>
        </p:nvSpPr>
        <p:spPr>
          <a:xfrm>
            <a:off x="9134300" y="5137985"/>
            <a:ext cx="2376981" cy="1617819"/>
          </a:xfrm>
          <a:prstGeom prst="rect">
            <a:avLst/>
          </a:prstGeom>
        </p:spPr>
        <p:txBody>
          <a:bodyPr vert="horz" lIns="91440" tIns="45720" rIns="91440" bIns="45720" rtlCol="0">
            <a:normAutofit/>
          </a:bodyPr>
          <a:lstStyle>
            <a:lvl1pPr algn="ctr">
              <a:lnSpc>
                <a:spcPct val="110000"/>
              </a:lnSpc>
              <a:defRPr sz="1400" b="0">
                <a:solidFill>
                  <a:schemeClr val="tx1">
                    <a:lumMod val="75000"/>
                    <a:lumOff val="25000"/>
                  </a:schemeClr>
                </a:solidFill>
              </a:defRPr>
            </a:lvl1pPr>
            <a:lvl2pPr marL="244469" indent="0" algn="ctr">
              <a:buNone/>
              <a:defRPr/>
            </a:lvl2pPr>
            <a:lvl3pPr algn="ctr">
              <a:defRPr/>
            </a:lvl3pPr>
          </a:lstStyle>
          <a:p>
            <a:pPr lvl="0"/>
            <a:r>
              <a:rPr lang="en-US" dirty="0"/>
              <a:t>Spending money for optional excursions, free-time activities, lunches, snacks, beverages and souvenirs</a:t>
            </a:r>
          </a:p>
        </p:txBody>
      </p:sp>
      <p:sp>
        <p:nvSpPr>
          <p:cNvPr id="21" name="TextBox 20">
            <a:extLst>
              <a:ext uri="{FF2B5EF4-FFF2-40B4-BE49-F238E27FC236}">
                <a16:creationId xmlns:a16="http://schemas.microsoft.com/office/drawing/2014/main" id="{BF0AC6C6-3DC6-C64C-8F3A-BDD843138861}"/>
              </a:ext>
            </a:extLst>
          </p:cNvPr>
          <p:cNvSpPr txBox="1"/>
          <p:nvPr userDrawn="1"/>
        </p:nvSpPr>
        <p:spPr>
          <a:xfrm>
            <a:off x="279400" y="6385220"/>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These are all necessities each traveler will be responsible for during the tour — please plan accordingly for them.</a:t>
            </a:r>
            <a:endParaRPr lang="en-US" sz="1000" dirty="0">
              <a:solidFill>
                <a:srgbClr val="364B8C"/>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1D74B96-7542-BD42-BFF8-B5C51D8154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1956" y="3678255"/>
            <a:ext cx="1321027" cy="1321027"/>
          </a:xfrm>
          <a:prstGeom prst="rect">
            <a:avLst/>
          </a:prstGeom>
        </p:spPr>
      </p:pic>
      <p:pic>
        <p:nvPicPr>
          <p:cNvPr id="4" name="Picture 3">
            <a:extLst>
              <a:ext uri="{FF2B5EF4-FFF2-40B4-BE49-F238E27FC236}">
                <a16:creationId xmlns:a16="http://schemas.microsoft.com/office/drawing/2014/main" id="{5A37F7E0-DBE0-564C-8F28-6343AB66B1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36620" y="3739062"/>
            <a:ext cx="1199413" cy="1199413"/>
          </a:xfrm>
          <a:prstGeom prst="rect">
            <a:avLst/>
          </a:prstGeom>
        </p:spPr>
      </p:pic>
      <p:pic>
        <p:nvPicPr>
          <p:cNvPr id="5" name="Picture 4">
            <a:extLst>
              <a:ext uri="{FF2B5EF4-FFF2-40B4-BE49-F238E27FC236}">
                <a16:creationId xmlns:a16="http://schemas.microsoft.com/office/drawing/2014/main" id="{4CCF8507-BC62-A845-A707-DD1CC9DAE4F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81722" y="3737142"/>
            <a:ext cx="1199413" cy="1199413"/>
          </a:xfrm>
          <a:prstGeom prst="rect">
            <a:avLst/>
          </a:prstGeom>
        </p:spPr>
      </p:pic>
      <p:pic>
        <p:nvPicPr>
          <p:cNvPr id="6" name="Picture 5">
            <a:extLst>
              <a:ext uri="{FF2B5EF4-FFF2-40B4-BE49-F238E27FC236}">
                <a16:creationId xmlns:a16="http://schemas.microsoft.com/office/drawing/2014/main" id="{44903B26-C21B-DE40-9387-096726D2FEA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27162" y="3730053"/>
            <a:ext cx="1206500" cy="1206500"/>
          </a:xfrm>
          <a:prstGeom prst="rect">
            <a:avLst/>
          </a:prstGeom>
        </p:spPr>
      </p:pic>
      <p:pic>
        <p:nvPicPr>
          <p:cNvPr id="17" name="Picture 16">
            <a:extLst>
              <a:ext uri="{FF2B5EF4-FFF2-40B4-BE49-F238E27FC236}">
                <a16:creationId xmlns:a16="http://schemas.microsoft.com/office/drawing/2014/main" id="{FCAB5563-F549-6842-82A0-6500D40284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08091" y="220347"/>
            <a:ext cx="2033415" cy="386517"/>
          </a:xfrm>
          <a:prstGeom prst="rect">
            <a:avLst/>
          </a:prstGeom>
        </p:spPr>
      </p:pic>
    </p:spTree>
    <p:extLst>
      <p:ext uri="{BB962C8B-B14F-4D97-AF65-F5344CB8AC3E}">
        <p14:creationId xmlns:p14="http://schemas.microsoft.com/office/powerpoint/2010/main" val="14672892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E2F47-4C38-4A4E-AE4A-313677A457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4445" y="4200305"/>
            <a:ext cx="703480" cy="703480"/>
          </a:xfrm>
          <a:prstGeom prst="rect">
            <a:avLst/>
          </a:prstGeom>
        </p:spPr>
      </p:pic>
      <p:pic>
        <p:nvPicPr>
          <p:cNvPr id="18" name="Picture 17">
            <a:extLst>
              <a:ext uri="{FF2B5EF4-FFF2-40B4-BE49-F238E27FC236}">
                <a16:creationId xmlns:a16="http://schemas.microsoft.com/office/drawing/2014/main" id="{52DA8BC8-8CD2-7B41-BC79-378B0D6AB5D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4923" y="2821942"/>
            <a:ext cx="682527" cy="682527"/>
          </a:xfrm>
          <a:prstGeom prst="rect">
            <a:avLst/>
          </a:prstGeom>
        </p:spPr>
      </p:pic>
      <p:sp>
        <p:nvSpPr>
          <p:cNvPr id="10" name="Text Placeholder 2">
            <a:extLst>
              <a:ext uri="{FF2B5EF4-FFF2-40B4-BE49-F238E27FC236}">
                <a16:creationId xmlns:a16="http://schemas.microsoft.com/office/drawing/2014/main" id="{AB1F1226-8079-074A-83D5-EBEE05FEB340}"/>
              </a:ext>
            </a:extLst>
          </p:cNvPr>
          <p:cNvSpPr>
            <a:spLocks noGrp="1"/>
          </p:cNvSpPr>
          <p:nvPr>
            <p:ph idx="11" hasCustomPrompt="1"/>
          </p:nvPr>
        </p:nvSpPr>
        <p:spPr>
          <a:xfrm>
            <a:off x="6220671" y="2807651"/>
            <a:ext cx="4395304" cy="988875"/>
          </a:xfrm>
          <a:prstGeom prst="rect">
            <a:avLst/>
          </a:prstGeom>
        </p:spPr>
        <p:txBody>
          <a:bodyPr vert="horz" lIns="91440" tIns="45720" rIns="91440" bIns="45720" rtlCol="0">
            <a:normAutofit/>
          </a:bodyPr>
          <a:lstStyle>
            <a:lvl2pPr>
              <a:defRPr/>
            </a:lvl2pPr>
          </a:lstStyle>
          <a:p>
            <a:pPr lvl="0"/>
            <a:r>
              <a:rPr lang="en-US" dirty="0"/>
              <a:t>Passports</a:t>
            </a:r>
          </a:p>
          <a:p>
            <a:pPr lvl="1"/>
            <a:r>
              <a:rPr lang="en-US" dirty="0"/>
              <a:t>The application process takes 4-6 weeks, so plan </a:t>
            </a:r>
            <a:r>
              <a:rPr lang="en-US" dirty="0" err="1"/>
              <a:t>accordingly.Third</a:t>
            </a:r>
            <a:r>
              <a:rPr lang="en-US" dirty="0"/>
              <a:t> level</a:t>
            </a:r>
          </a:p>
        </p:txBody>
      </p:sp>
      <p:sp>
        <p:nvSpPr>
          <p:cNvPr id="11" name="Text Placeholder 2">
            <a:extLst>
              <a:ext uri="{FF2B5EF4-FFF2-40B4-BE49-F238E27FC236}">
                <a16:creationId xmlns:a16="http://schemas.microsoft.com/office/drawing/2014/main" id="{09CAC3FA-4A1D-2D4F-A106-BED88E53A4E8}"/>
              </a:ext>
            </a:extLst>
          </p:cNvPr>
          <p:cNvSpPr>
            <a:spLocks noGrp="1"/>
          </p:cNvSpPr>
          <p:nvPr>
            <p:ph idx="12" hasCustomPrompt="1"/>
          </p:nvPr>
        </p:nvSpPr>
        <p:spPr>
          <a:xfrm>
            <a:off x="6220671" y="4158593"/>
            <a:ext cx="4395304" cy="988875"/>
          </a:xfrm>
          <a:prstGeom prst="rect">
            <a:avLst/>
          </a:prstGeom>
        </p:spPr>
        <p:txBody>
          <a:bodyPr vert="horz" lIns="91440" tIns="45720" rIns="91440" bIns="45720" rtlCol="0">
            <a:normAutofit/>
          </a:bodyPr>
          <a:lstStyle>
            <a:lvl2pPr>
              <a:defRPr/>
            </a:lvl2pPr>
          </a:lstStyle>
          <a:p>
            <a:pPr lvl="0"/>
            <a:r>
              <a:rPr lang="en-US" dirty="0"/>
              <a:t>Visas</a:t>
            </a:r>
          </a:p>
          <a:p>
            <a:pPr lvl="1"/>
            <a:r>
              <a:rPr lang="en-US" dirty="0"/>
              <a:t>Since requirements vary for each nationality, we recommend all travelers verify the individual requirements for their nationality with the local consulate for all the countries to be visited, or </a:t>
            </a:r>
            <a:r>
              <a:rPr lang="en-US" dirty="0" err="1"/>
              <a:t>VisaCentral</a:t>
            </a:r>
            <a:r>
              <a:rPr lang="en-US" dirty="0"/>
              <a:t>, </a:t>
            </a:r>
            <a:r>
              <a:rPr lang="en-US" dirty="0" err="1"/>
              <a:t>Explorica’s</a:t>
            </a:r>
            <a:r>
              <a:rPr lang="en-US" dirty="0"/>
              <a:t> partner for travel visas.</a:t>
            </a:r>
          </a:p>
        </p:txBody>
      </p:sp>
      <p:sp>
        <p:nvSpPr>
          <p:cNvPr id="12" name="Title 1">
            <a:extLst>
              <a:ext uri="{FF2B5EF4-FFF2-40B4-BE49-F238E27FC236}">
                <a16:creationId xmlns:a16="http://schemas.microsoft.com/office/drawing/2014/main" id="{6C7A894C-C481-D24D-922B-6BD6EBEBD672}"/>
              </a:ext>
            </a:extLst>
          </p:cNvPr>
          <p:cNvSpPr>
            <a:spLocks noGrp="1"/>
          </p:cNvSpPr>
          <p:nvPr>
            <p:ph type="title" hasCustomPrompt="1"/>
          </p:nvPr>
        </p:nvSpPr>
        <p:spPr>
          <a:xfrm>
            <a:off x="5184031" y="365127"/>
            <a:ext cx="5816600" cy="1325563"/>
          </a:xfrm>
        </p:spPr>
        <p:txBody>
          <a:bodyPr/>
          <a:lstStyle>
            <a:lvl1pPr>
              <a:defRPr/>
            </a:lvl1pPr>
          </a:lstStyle>
          <a:p>
            <a:r>
              <a:rPr lang="en-US" dirty="0"/>
              <a:t>Passports &amp; visas</a:t>
            </a:r>
          </a:p>
        </p:txBody>
      </p:sp>
      <p:pic>
        <p:nvPicPr>
          <p:cNvPr id="4" name="Picture 3">
            <a:extLst>
              <a:ext uri="{FF2B5EF4-FFF2-40B4-BE49-F238E27FC236}">
                <a16:creationId xmlns:a16="http://schemas.microsoft.com/office/drawing/2014/main" id="{A15F190E-FF8C-0C45-8B00-AF26E448B7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917138"/>
            <a:ext cx="4809067" cy="7775138"/>
          </a:xfrm>
          <a:prstGeom prst="rect">
            <a:avLst/>
          </a:prstGeom>
        </p:spPr>
      </p:pic>
      <p:sp>
        <p:nvSpPr>
          <p:cNvPr id="16" name="TextBox 15">
            <a:extLst>
              <a:ext uri="{FF2B5EF4-FFF2-40B4-BE49-F238E27FC236}">
                <a16:creationId xmlns:a16="http://schemas.microsoft.com/office/drawing/2014/main" id="{D574ACC8-6D4E-0A47-836D-C3ED3D697533}"/>
              </a:ext>
            </a:extLst>
          </p:cNvPr>
          <p:cNvSpPr txBox="1"/>
          <p:nvPr userDrawn="1"/>
        </p:nvSpPr>
        <p:spPr>
          <a:xfrm>
            <a:off x="5186548" y="1393501"/>
            <a:ext cx="6463553" cy="923330"/>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All travelers are responsible for securing the necessary documentation for travel. These pieces of documentation</a:t>
            </a:r>
            <a:b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b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may include a passport and visa.</a:t>
            </a:r>
          </a:p>
        </p:txBody>
      </p:sp>
      <p:sp>
        <p:nvSpPr>
          <p:cNvPr id="19" name="TextBox 18">
            <a:extLst>
              <a:ext uri="{FF2B5EF4-FFF2-40B4-BE49-F238E27FC236}">
                <a16:creationId xmlns:a16="http://schemas.microsoft.com/office/drawing/2014/main" id="{C09BB376-DAC0-C84E-AB59-243EE1711E07}"/>
              </a:ext>
            </a:extLst>
          </p:cNvPr>
          <p:cNvSpPr txBox="1"/>
          <p:nvPr userDrawn="1"/>
        </p:nvSpPr>
        <p:spPr>
          <a:xfrm>
            <a:off x="5184031" y="6369765"/>
            <a:ext cx="6944360" cy="246221"/>
          </a:xfrm>
          <a:prstGeom prst="rect">
            <a:avLst/>
          </a:prstGeom>
          <a:noFill/>
        </p:spPr>
        <p:txBody>
          <a:bodyPr wrap="square" rtlCol="0">
            <a:spAutoFit/>
          </a:bodyPr>
          <a:lstStyle/>
          <a:p>
            <a:r>
              <a:rPr lang="en-US" sz="1000" b="0" i="1" u="none" strike="noStrike" kern="1200" dirty="0">
                <a:solidFill>
                  <a:srgbClr val="364B8C"/>
                </a:solidFill>
                <a:effectLst/>
                <a:latin typeface="Arial" panose="020B0604020202020204" pitchFamily="34" charset="0"/>
                <a:ea typeface="+mn-ea"/>
                <a:cs typeface="Arial" panose="020B0604020202020204" pitchFamily="34" charset="0"/>
              </a:rPr>
              <a:t>Important note: Passports must be valid for at least six months after our scheduled return date.</a:t>
            </a:r>
            <a:endParaRPr lang="en-US" sz="1000" dirty="0">
              <a:solidFill>
                <a:srgbClr val="364B8C"/>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65EE488-B727-F24A-9F0E-B39CCDC9337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1" y="220347"/>
            <a:ext cx="2033415" cy="386517"/>
          </a:xfrm>
          <a:prstGeom prst="rect">
            <a:avLst/>
          </a:prstGeom>
        </p:spPr>
      </p:pic>
    </p:spTree>
    <p:extLst>
      <p:ext uri="{BB962C8B-B14F-4D97-AF65-F5344CB8AC3E}">
        <p14:creationId xmlns:p14="http://schemas.microsoft.com/office/powerpoint/2010/main" val="10374144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A7DBE5-9DA1-014B-95D2-523C52F80E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401" y="4713125"/>
            <a:ext cx="764313" cy="764313"/>
          </a:xfrm>
          <a:prstGeom prst="rect">
            <a:avLst/>
          </a:prstGeom>
        </p:spPr>
      </p:pic>
      <p:pic>
        <p:nvPicPr>
          <p:cNvPr id="3" name="Picture 2">
            <a:extLst>
              <a:ext uri="{FF2B5EF4-FFF2-40B4-BE49-F238E27FC236}">
                <a16:creationId xmlns:a16="http://schemas.microsoft.com/office/drawing/2014/main" id="{131A89D8-19ED-B148-A49C-933F77CA91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2096" y="3360063"/>
            <a:ext cx="698921" cy="698921"/>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5816600" cy="1325563"/>
          </a:xfrm>
        </p:spPr>
        <p:txBody>
          <a:bodyPr/>
          <a:lstStyle>
            <a:lvl1pPr>
              <a:defRPr/>
            </a:lvl1pPr>
          </a:lstStyle>
          <a:p>
            <a:r>
              <a:rPr lang="en-US" dirty="0"/>
              <a:t>Accreditation</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279401" y="1907620"/>
            <a:ext cx="5431945" cy="988875"/>
          </a:xfrm>
          <a:prstGeom prst="rect">
            <a:avLst/>
          </a:prstGeom>
        </p:spPr>
        <p:txBody>
          <a:bodyPr vert="horz" lIns="91440" tIns="45720" rIns="91440" bIns="45720" rtlCol="0">
            <a:normAutofit/>
          </a:bodyPr>
          <a:lstStyle/>
          <a:p>
            <a:pPr lvl="1"/>
            <a:r>
              <a:rPr lang="en-US" dirty="0"/>
              <a:t>Students cam complete assignments before, during, and/or after the tour</a:t>
            </a:r>
          </a:p>
          <a:p>
            <a:pPr lvl="1"/>
            <a:r>
              <a:rPr lang="en-US" dirty="0"/>
              <a:t>This option provides the opportunity to earn high school and/or college credits for their travel experience</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237017" y="3327366"/>
            <a:ext cx="4395304" cy="1385757"/>
          </a:xfrm>
          <a:prstGeom prst="rect">
            <a:avLst/>
          </a:prstGeom>
        </p:spPr>
        <p:txBody>
          <a:bodyPr vert="horz" lIns="91440" tIns="45720" rIns="91440" bIns="45720" rtlCol="0">
            <a:normAutofit/>
          </a:bodyPr>
          <a:lstStyle/>
          <a:p>
            <a:pPr lvl="0"/>
            <a:r>
              <a:rPr lang="en-US" dirty="0"/>
              <a:t>High school credit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67B6F3A2-5669-F74A-B7D4-F5405763CA20}"/>
              </a:ext>
            </a:extLst>
          </p:cNvPr>
          <p:cNvSpPr txBox="1"/>
          <p:nvPr userDrawn="1"/>
        </p:nvSpPr>
        <p:spPr>
          <a:xfrm>
            <a:off x="279401"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How this differs from a family trip</a:t>
            </a:r>
            <a:endParaRPr lang="en-US" sz="1800" dirty="0">
              <a:solidFill>
                <a:srgbClr val="364B8C"/>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8FC68783-83DA-1F46-81C7-2A044CB2DB1F}"/>
              </a:ext>
            </a:extLst>
          </p:cNvPr>
          <p:cNvSpPr>
            <a:spLocks noGrp="1"/>
          </p:cNvSpPr>
          <p:nvPr>
            <p:ph idx="13" hasCustomPrompt="1"/>
          </p:nvPr>
        </p:nvSpPr>
        <p:spPr>
          <a:xfrm>
            <a:off x="1237017" y="4713123"/>
            <a:ext cx="4395304" cy="1644646"/>
          </a:xfrm>
          <a:prstGeom prst="rect">
            <a:avLst/>
          </a:prstGeom>
        </p:spPr>
        <p:txBody>
          <a:bodyPr vert="horz" lIns="91440" tIns="45720" rIns="91440" bIns="45720" rtlCol="0">
            <a:normAutofit/>
          </a:bodyPr>
          <a:lstStyle/>
          <a:p>
            <a:pPr lvl="0"/>
            <a:r>
              <a:rPr lang="en-US" dirty="0"/>
              <a:t>College prep credit credit</a:t>
            </a:r>
          </a:p>
          <a:p>
            <a:pPr lvl="1"/>
            <a:r>
              <a:rPr lang="en-US" dirty="0"/>
              <a:t>Second level</a:t>
            </a:r>
          </a:p>
          <a:p>
            <a:pPr lvl="2"/>
            <a:r>
              <a:rPr lang="en-US" dirty="0"/>
              <a:t>Third level</a:t>
            </a:r>
          </a:p>
        </p:txBody>
      </p:sp>
      <p:pic>
        <p:nvPicPr>
          <p:cNvPr id="15" name="Picture 14">
            <a:extLst>
              <a:ext uri="{FF2B5EF4-FFF2-40B4-BE49-F238E27FC236}">
                <a16:creationId xmlns:a16="http://schemas.microsoft.com/office/drawing/2014/main" id="{6694CEB8-F603-B841-8171-153C7456F71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96000" y="3585"/>
            <a:ext cx="6832600" cy="6857999"/>
          </a:xfrm>
          <a:prstGeom prst="rect">
            <a:avLst/>
          </a:prstGeom>
        </p:spPr>
      </p:pic>
      <p:pic>
        <p:nvPicPr>
          <p:cNvPr id="11" name="Picture 10">
            <a:extLst>
              <a:ext uri="{FF2B5EF4-FFF2-40B4-BE49-F238E27FC236}">
                <a16:creationId xmlns:a16="http://schemas.microsoft.com/office/drawing/2014/main" id="{BA052A0E-C50B-4143-9D8A-829AD454838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008091" y="220347"/>
            <a:ext cx="2033415" cy="386517"/>
          </a:xfrm>
          <a:prstGeom prst="rect">
            <a:avLst/>
          </a:prstGeom>
        </p:spPr>
      </p:pic>
    </p:spTree>
    <p:extLst>
      <p:ext uri="{BB962C8B-B14F-4D97-AF65-F5344CB8AC3E}">
        <p14:creationId xmlns:p14="http://schemas.microsoft.com/office/powerpoint/2010/main" val="405902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2">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0" grpId="0" build="p">
        <p:tmplLst>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37F99-0E06-774D-B300-39A1BE942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25" y="-501309"/>
            <a:ext cx="12377690" cy="4840077"/>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5"/>
            <a:ext cx="5816600" cy="1325563"/>
          </a:xfrm>
        </p:spPr>
        <p:txBody>
          <a:bodyPr/>
          <a:lstStyle>
            <a:lvl1pPr>
              <a:defRPr/>
            </a:lvl1pPr>
          </a:lstStyle>
          <a:p>
            <a:r>
              <a:rPr lang="en-US" dirty="0"/>
              <a:t>Why </a:t>
            </a:r>
            <a:r>
              <a:rPr lang="en-US" dirty="0" err="1"/>
              <a:t>Explorica</a:t>
            </a:r>
            <a:r>
              <a:rPr lang="en-US" dirty="0"/>
              <a:t>?</a:t>
            </a:r>
          </a:p>
        </p:txBody>
      </p:sp>
      <p:sp>
        <p:nvSpPr>
          <p:cNvPr id="12" name="Text Placeholder 2">
            <a:extLst>
              <a:ext uri="{FF2B5EF4-FFF2-40B4-BE49-F238E27FC236}">
                <a16:creationId xmlns:a16="http://schemas.microsoft.com/office/drawing/2014/main" id="{65DB93FA-EBF3-1745-BB96-31D6E64E2A53}"/>
              </a:ext>
            </a:extLst>
          </p:cNvPr>
          <p:cNvSpPr>
            <a:spLocks noGrp="1"/>
          </p:cNvSpPr>
          <p:nvPr>
            <p:ph idx="11" hasCustomPrompt="1"/>
          </p:nvPr>
        </p:nvSpPr>
        <p:spPr>
          <a:xfrm>
            <a:off x="4317253" y="5139549"/>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Daily tour updates</a:t>
            </a:r>
          </a:p>
          <a:p>
            <a:pPr lvl="0"/>
            <a:r>
              <a:rPr lang="en-US" dirty="0"/>
              <a:t>Global vigilance</a:t>
            </a:r>
          </a:p>
          <a:p>
            <a:pPr lvl="0"/>
            <a:r>
              <a:rPr lang="en-US" dirty="0"/>
              <a:t>Network of more than 45 offices</a:t>
            </a:r>
          </a:p>
        </p:txBody>
      </p:sp>
      <p:sp>
        <p:nvSpPr>
          <p:cNvPr id="13" name="Text Placeholder 2">
            <a:extLst>
              <a:ext uri="{FF2B5EF4-FFF2-40B4-BE49-F238E27FC236}">
                <a16:creationId xmlns:a16="http://schemas.microsoft.com/office/drawing/2014/main" id="{60F11C55-ADC4-3841-A6AE-B894B9E63CD2}"/>
              </a:ext>
            </a:extLst>
          </p:cNvPr>
          <p:cNvSpPr>
            <a:spLocks noGrp="1"/>
          </p:cNvSpPr>
          <p:nvPr>
            <p:ph idx="12" hasCustomPrompt="1"/>
          </p:nvPr>
        </p:nvSpPr>
        <p:spPr>
          <a:xfrm>
            <a:off x="8126260" y="5139550"/>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USTOA $1 million Travelers’ Assistance</a:t>
            </a:r>
          </a:p>
          <a:p>
            <a:pPr lvl="0"/>
            <a:r>
              <a:rPr lang="en-US" dirty="0"/>
              <a:t>Comprehensive liability coverage</a:t>
            </a:r>
          </a:p>
          <a:p>
            <a:pPr lvl="0"/>
            <a:r>
              <a:rPr lang="en-US" dirty="0"/>
              <a:t>Trusted travel protection plans</a:t>
            </a:r>
          </a:p>
        </p:txBody>
      </p:sp>
      <p:sp>
        <p:nvSpPr>
          <p:cNvPr id="14" name="Text Placeholder 2">
            <a:extLst>
              <a:ext uri="{FF2B5EF4-FFF2-40B4-BE49-F238E27FC236}">
                <a16:creationId xmlns:a16="http://schemas.microsoft.com/office/drawing/2014/main" id="{C079754C-8F3C-D142-ADD2-2A413AEAF24E}"/>
              </a:ext>
            </a:extLst>
          </p:cNvPr>
          <p:cNvSpPr>
            <a:spLocks noGrp="1"/>
          </p:cNvSpPr>
          <p:nvPr>
            <p:ph idx="13" hasCustomPrompt="1"/>
          </p:nvPr>
        </p:nvSpPr>
        <p:spPr>
          <a:xfrm>
            <a:off x="396699" y="5137983"/>
            <a:ext cx="3557494" cy="988875"/>
          </a:xfrm>
          <a:prstGeom prst="rect">
            <a:avLst/>
          </a:prstGeom>
        </p:spPr>
        <p:txBody>
          <a:bodyPr vert="horz" lIns="91440" tIns="45720" rIns="91440" bIns="45720" rtlCol="0">
            <a:normAutofit/>
          </a:bodyPr>
          <a:lstStyle>
            <a:lvl1pPr algn="ctr">
              <a:defRPr sz="1400" b="0">
                <a:solidFill>
                  <a:schemeClr val="tx1">
                    <a:lumMod val="75000"/>
                    <a:lumOff val="25000"/>
                  </a:schemeClr>
                </a:solidFill>
              </a:defRPr>
            </a:lvl1pPr>
            <a:lvl2pPr marL="244475" indent="0" algn="ctr">
              <a:buNone/>
              <a:defRPr/>
            </a:lvl2pPr>
            <a:lvl3pPr algn="ctr">
              <a:defRPr/>
            </a:lvl3pPr>
          </a:lstStyle>
          <a:p>
            <a:pPr lvl="0"/>
            <a:r>
              <a:rPr lang="en-US" dirty="0"/>
              <a:t>Proactive risk management</a:t>
            </a:r>
          </a:p>
          <a:p>
            <a:pPr lvl="0"/>
            <a:r>
              <a:rPr lang="en-US" dirty="0"/>
              <a:t>Expertly trained, multilingual tour directors</a:t>
            </a:r>
          </a:p>
          <a:p>
            <a:pPr lvl="0"/>
            <a:r>
              <a:rPr lang="en-US" dirty="0"/>
              <a:t>24/7 emergency support</a:t>
            </a:r>
          </a:p>
        </p:txBody>
      </p:sp>
      <p:pic>
        <p:nvPicPr>
          <p:cNvPr id="3" name="Picture 2">
            <a:extLst>
              <a:ext uri="{FF2B5EF4-FFF2-40B4-BE49-F238E27FC236}">
                <a16:creationId xmlns:a16="http://schemas.microsoft.com/office/drawing/2014/main" id="{BF8BA364-30EF-C747-8396-39FEC170C7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2750" y="3701514"/>
            <a:ext cx="1206500" cy="1206500"/>
          </a:xfrm>
          <a:prstGeom prst="rect">
            <a:avLst/>
          </a:prstGeom>
        </p:spPr>
      </p:pic>
      <p:pic>
        <p:nvPicPr>
          <p:cNvPr id="4" name="Picture 3">
            <a:extLst>
              <a:ext uri="{FF2B5EF4-FFF2-40B4-BE49-F238E27FC236}">
                <a16:creationId xmlns:a16="http://schemas.microsoft.com/office/drawing/2014/main" id="{1FDFA5F6-7FCF-0C42-9F57-C62F10751A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01757" y="3701514"/>
            <a:ext cx="1206500" cy="1206500"/>
          </a:xfrm>
          <a:prstGeom prst="rect">
            <a:avLst/>
          </a:prstGeom>
        </p:spPr>
      </p:pic>
      <p:pic>
        <p:nvPicPr>
          <p:cNvPr id="5" name="Picture 4">
            <a:extLst>
              <a:ext uri="{FF2B5EF4-FFF2-40B4-BE49-F238E27FC236}">
                <a16:creationId xmlns:a16="http://schemas.microsoft.com/office/drawing/2014/main" id="{3501B46D-A894-A04E-AAA7-72C7F499AF5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3935" y="3653253"/>
            <a:ext cx="1303022" cy="1303022"/>
          </a:xfrm>
          <a:prstGeom prst="rect">
            <a:avLst/>
          </a:prstGeom>
        </p:spPr>
      </p:pic>
      <p:pic>
        <p:nvPicPr>
          <p:cNvPr id="15" name="Picture 14">
            <a:extLst>
              <a:ext uri="{FF2B5EF4-FFF2-40B4-BE49-F238E27FC236}">
                <a16:creationId xmlns:a16="http://schemas.microsoft.com/office/drawing/2014/main" id="{34BAE17D-3FBA-DA4E-958A-F4ADD8A63D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3074001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0993B0-0883-D44C-B59D-0D2D49EC59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411" y="-124679"/>
            <a:ext cx="12179300" cy="3898900"/>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5816600" cy="1325563"/>
          </a:xfrm>
        </p:spPr>
        <p:txBody>
          <a:bodyPr/>
          <a:lstStyle>
            <a:lvl1pPr>
              <a:defRPr>
                <a:solidFill>
                  <a:schemeClr val="bg1"/>
                </a:solidFill>
              </a:defRPr>
            </a:lvl1pPr>
          </a:lstStyle>
          <a:p>
            <a:r>
              <a:rPr lang="en-US" dirty="0"/>
              <a:t>Easy ways to pay</a:t>
            </a:r>
          </a:p>
        </p:txBody>
      </p:sp>
      <p:sp>
        <p:nvSpPr>
          <p:cNvPr id="8" name="TextBox 7">
            <a:extLst>
              <a:ext uri="{FF2B5EF4-FFF2-40B4-BE49-F238E27FC236}">
                <a16:creationId xmlns:a16="http://schemas.microsoft.com/office/drawing/2014/main" id="{9E82E866-DD0D-8642-A5A1-DEBE0A93A317}"/>
              </a:ext>
            </a:extLst>
          </p:cNvPr>
          <p:cNvSpPr txBox="1"/>
          <p:nvPr userDrawn="1"/>
        </p:nvSpPr>
        <p:spPr>
          <a:xfrm>
            <a:off x="279401"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sz="1800" dirty="0">
              <a:solidFill>
                <a:srgbClr val="364B8C"/>
              </a:solidFill>
              <a:latin typeface="Arial" panose="020B0604020202020204" pitchFamily="34" charset="0"/>
              <a:cs typeface="Arial" panose="020B0604020202020204" pitchFamily="34" charset="0"/>
            </a:endParaRPr>
          </a:p>
        </p:txBody>
      </p:sp>
      <p:sp>
        <p:nvSpPr>
          <p:cNvPr id="17" name="Text Placeholder 2">
            <a:extLst>
              <a:ext uri="{FF2B5EF4-FFF2-40B4-BE49-F238E27FC236}">
                <a16:creationId xmlns:a16="http://schemas.microsoft.com/office/drawing/2014/main" id="{472C111A-DB6B-3540-AB33-B7544BB434F4}"/>
              </a:ext>
            </a:extLst>
          </p:cNvPr>
          <p:cNvSpPr>
            <a:spLocks noGrp="1"/>
          </p:cNvSpPr>
          <p:nvPr>
            <p:ph idx="15" hasCustomPrompt="1"/>
          </p:nvPr>
        </p:nvSpPr>
        <p:spPr>
          <a:xfrm>
            <a:off x="-22207" y="4570160"/>
            <a:ext cx="4395304" cy="1906505"/>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8" name="Text Placeholder 2">
            <a:extLst>
              <a:ext uri="{FF2B5EF4-FFF2-40B4-BE49-F238E27FC236}">
                <a16:creationId xmlns:a16="http://schemas.microsoft.com/office/drawing/2014/main" id="{447CAE94-34F4-E54A-B462-78D4C9916D37}"/>
              </a:ext>
            </a:extLst>
          </p:cNvPr>
          <p:cNvSpPr>
            <a:spLocks noGrp="1"/>
          </p:cNvSpPr>
          <p:nvPr>
            <p:ph idx="16" hasCustomPrompt="1"/>
          </p:nvPr>
        </p:nvSpPr>
        <p:spPr>
          <a:xfrm>
            <a:off x="3893409" y="4570160"/>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19" name="Text Placeholder 2">
            <a:extLst>
              <a:ext uri="{FF2B5EF4-FFF2-40B4-BE49-F238E27FC236}">
                <a16:creationId xmlns:a16="http://schemas.microsoft.com/office/drawing/2014/main" id="{2847A9E6-F64A-BB45-AC51-BAF5D6EBC678}"/>
              </a:ext>
            </a:extLst>
          </p:cNvPr>
          <p:cNvSpPr>
            <a:spLocks noGrp="1"/>
          </p:cNvSpPr>
          <p:nvPr>
            <p:ph idx="17" hasCustomPrompt="1"/>
          </p:nvPr>
        </p:nvSpPr>
        <p:spPr>
          <a:xfrm>
            <a:off x="7707355" y="4570159"/>
            <a:ext cx="4395304" cy="1922717"/>
          </a:xfrm>
          <a:prstGeom prst="rect">
            <a:avLst/>
          </a:prstGeom>
        </p:spPr>
        <p:txBody>
          <a:bodyPr vert="horz" lIns="91440" tIns="45720" rIns="91440" bIns="45720" rtlCol="0">
            <a:normAutofit/>
          </a:bodyPr>
          <a:lstStyle>
            <a:lvl1pPr algn="ctr">
              <a:defRPr>
                <a:solidFill>
                  <a:srgbClr val="F79520"/>
                </a:solidFill>
              </a:defRPr>
            </a:lvl1pPr>
            <a:lvl2pPr marL="11113" indent="0" algn="ctr">
              <a:buFontTx/>
              <a:buNone/>
              <a:tabLst/>
              <a:defRPr/>
            </a:lvl2pPr>
          </a:lstStyle>
          <a:p>
            <a:pPr lvl="0"/>
            <a:r>
              <a:rPr lang="en-US" dirty="0"/>
              <a:t>Pay in full at enrollment</a:t>
            </a:r>
          </a:p>
          <a:p>
            <a:pPr lvl="1"/>
            <a:r>
              <a:rPr lang="en-US" dirty="0"/>
              <a:t>Second level</a:t>
            </a:r>
          </a:p>
        </p:txBody>
      </p:sp>
      <p:sp>
        <p:nvSpPr>
          <p:cNvPr id="20" name="TextBox 19">
            <a:extLst>
              <a:ext uri="{FF2B5EF4-FFF2-40B4-BE49-F238E27FC236}">
                <a16:creationId xmlns:a16="http://schemas.microsoft.com/office/drawing/2014/main" id="{08B7933F-3C24-0A40-8045-45018112BF6F}"/>
              </a:ext>
            </a:extLst>
          </p:cNvPr>
          <p:cNvSpPr txBox="1"/>
          <p:nvPr userDrawn="1"/>
        </p:nvSpPr>
        <p:spPr>
          <a:xfrm>
            <a:off x="2575261" y="6476663"/>
            <a:ext cx="9803803" cy="215444"/>
          </a:xfrm>
          <a:prstGeom prst="rect">
            <a:avLst/>
          </a:prstGeom>
          <a:noFill/>
        </p:spPr>
        <p:txBody>
          <a:bodyPr wrap="square" rtlCol="0">
            <a:spAutoFit/>
          </a:bodyPr>
          <a:lstStyle/>
          <a:p>
            <a:r>
              <a:rPr lang="en-US" sz="800" b="0" i="1" u="none" strike="noStrike" kern="1200" dirty="0">
                <a:solidFill>
                  <a:srgbClr val="364B8C"/>
                </a:solidFill>
                <a:effectLst/>
                <a:latin typeface="Arial" panose="020B0604020202020204" pitchFamily="34" charset="0"/>
                <a:ea typeface="+mn-ea"/>
                <a:cs typeface="Arial" panose="020B0604020202020204" pitchFamily="34" charset="0"/>
              </a:rPr>
              <a:t>Any plan can be paid with Visa, MasterCard (credit and debit), checks, electronic checking account payments, online banking and money orders. Payments can be made online, over the telephone or by mail.</a:t>
            </a:r>
            <a:endParaRPr lang="en-US" sz="800" dirty="0">
              <a:solidFill>
                <a:srgbClr val="364B8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7E4D6A-0A03-9944-9403-9E01432C12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4615" y="3128450"/>
            <a:ext cx="1196308" cy="1196308"/>
          </a:xfrm>
          <a:prstGeom prst="rect">
            <a:avLst/>
          </a:prstGeom>
        </p:spPr>
      </p:pic>
      <p:pic>
        <p:nvPicPr>
          <p:cNvPr id="7" name="Picture 6">
            <a:extLst>
              <a:ext uri="{FF2B5EF4-FFF2-40B4-BE49-F238E27FC236}">
                <a16:creationId xmlns:a16="http://schemas.microsoft.com/office/drawing/2014/main" id="{6037F9DE-D7A7-DD46-BDAC-217602A8615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87811" y="3128450"/>
            <a:ext cx="1206500" cy="1206500"/>
          </a:xfrm>
          <a:prstGeom prst="rect">
            <a:avLst/>
          </a:prstGeom>
        </p:spPr>
      </p:pic>
      <p:pic>
        <p:nvPicPr>
          <p:cNvPr id="10" name="Picture 9">
            <a:extLst>
              <a:ext uri="{FF2B5EF4-FFF2-40B4-BE49-F238E27FC236}">
                <a16:creationId xmlns:a16="http://schemas.microsoft.com/office/drawing/2014/main" id="{4620F6C1-E582-B647-BB51-CBFC6F3C8B6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01758" y="3137104"/>
            <a:ext cx="1206500" cy="1206500"/>
          </a:xfrm>
          <a:prstGeom prst="rect">
            <a:avLst/>
          </a:prstGeom>
        </p:spPr>
      </p:pic>
      <p:pic>
        <p:nvPicPr>
          <p:cNvPr id="12" name="Picture 11">
            <a:extLst>
              <a:ext uri="{FF2B5EF4-FFF2-40B4-BE49-F238E27FC236}">
                <a16:creationId xmlns:a16="http://schemas.microsoft.com/office/drawing/2014/main" id="{EEB00E34-D126-604B-B94B-06B6F632771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36864528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B3BD2-66D3-BE4F-BE38-05651B0023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433" y="2225402"/>
            <a:ext cx="480727" cy="480727"/>
          </a:xfrm>
          <a:prstGeom prst="rect">
            <a:avLst/>
          </a:prstGeom>
        </p:spPr>
      </p:pic>
      <p:sp>
        <p:nvSpPr>
          <p:cNvPr id="26" name="Rectangle 25">
            <a:extLst>
              <a:ext uri="{FF2B5EF4-FFF2-40B4-BE49-F238E27FC236}">
                <a16:creationId xmlns:a16="http://schemas.microsoft.com/office/drawing/2014/main" id="{3F8FCA20-2D2B-F445-9469-9782DF8B1977}"/>
              </a:ext>
            </a:extLst>
          </p:cNvPr>
          <p:cNvSpPr/>
          <p:nvPr userDrawn="1"/>
        </p:nvSpPr>
        <p:spPr>
          <a:xfrm>
            <a:off x="5931194" y="-182880"/>
            <a:ext cx="6405295" cy="704088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7842624" cy="1325563"/>
          </a:xfrm>
        </p:spPr>
        <p:txBody>
          <a:bodyPr/>
          <a:lstStyle>
            <a:lvl1pPr>
              <a:defRPr/>
            </a:lvl1pPr>
          </a:lstStyle>
          <a:p>
            <a:r>
              <a:rPr lang="en-US" dirty="0"/>
              <a:t>Your responsibilities</a:t>
            </a:r>
          </a:p>
        </p:txBody>
      </p:sp>
      <p:sp>
        <p:nvSpPr>
          <p:cNvPr id="4" name="TextBox 3">
            <a:extLst>
              <a:ext uri="{FF2B5EF4-FFF2-40B4-BE49-F238E27FC236}">
                <a16:creationId xmlns:a16="http://schemas.microsoft.com/office/drawing/2014/main" id="{9B9C7E20-D92E-7E47-B4CA-D54B117D423D}"/>
              </a:ext>
            </a:extLst>
          </p:cNvPr>
          <p:cNvSpPr txBox="1"/>
          <p:nvPr userDrawn="1"/>
        </p:nvSpPr>
        <p:spPr>
          <a:xfrm>
            <a:off x="328300" y="1376028"/>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Optional travel protection</a:t>
            </a:r>
            <a:endParaRPr lang="en-US" sz="1800" dirty="0">
              <a:solidFill>
                <a:srgbClr val="364B8C"/>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F8604686-2B74-4449-9450-508DB450CE3D}"/>
              </a:ext>
            </a:extLst>
          </p:cNvPr>
          <p:cNvSpPr>
            <a:spLocks noGrp="1"/>
          </p:cNvSpPr>
          <p:nvPr>
            <p:ph idx="11" hasCustomPrompt="1"/>
          </p:nvPr>
        </p:nvSpPr>
        <p:spPr>
          <a:xfrm>
            <a:off x="1313524" y="2272788"/>
            <a:ext cx="4395304" cy="369333"/>
          </a:xfrm>
          <a:prstGeom prst="rect">
            <a:avLst/>
          </a:prstGeom>
        </p:spPr>
        <p:txBody>
          <a:bodyPr vert="horz" lIns="91440" tIns="45720" rIns="91440" bIns="45720" rtlCol="0">
            <a:normAutofit/>
          </a:bodyPr>
          <a:lstStyle>
            <a:lvl1pPr>
              <a:defRPr>
                <a:solidFill>
                  <a:schemeClr val="tx1">
                    <a:lumMod val="75000"/>
                    <a:lumOff val="25000"/>
                  </a:schemeClr>
                </a:solidFill>
              </a:defRPr>
            </a:lvl1pPr>
          </a:lstStyle>
          <a:p>
            <a:pPr lvl="0"/>
            <a:r>
              <a:rPr lang="en-US" dirty="0"/>
              <a:t>Travel Protection Plan</a:t>
            </a:r>
          </a:p>
        </p:txBody>
      </p:sp>
      <p:sp>
        <p:nvSpPr>
          <p:cNvPr id="12" name="Text Placeholder 2">
            <a:extLst>
              <a:ext uri="{FF2B5EF4-FFF2-40B4-BE49-F238E27FC236}">
                <a16:creationId xmlns:a16="http://schemas.microsoft.com/office/drawing/2014/main" id="{3CC13EB7-80C1-4547-B04C-94883832429D}"/>
              </a:ext>
            </a:extLst>
          </p:cNvPr>
          <p:cNvSpPr>
            <a:spLocks noGrp="1"/>
          </p:cNvSpPr>
          <p:nvPr>
            <p:ph idx="16" hasCustomPrompt="1"/>
          </p:nvPr>
        </p:nvSpPr>
        <p:spPr>
          <a:xfrm>
            <a:off x="7055956" y="2272787"/>
            <a:ext cx="4395304" cy="369333"/>
          </a:xfrm>
          <a:prstGeom prst="rect">
            <a:avLst/>
          </a:prstGeom>
        </p:spPr>
        <p:txBody>
          <a:bodyPr vert="horz" lIns="91440" tIns="45720" rIns="91440" bIns="45720" rtlCol="0">
            <a:normAutofit/>
          </a:bodyPr>
          <a:lstStyle>
            <a:lvl1pPr>
              <a:defRPr>
                <a:solidFill>
                  <a:schemeClr val="bg1"/>
                </a:solidFill>
              </a:defRPr>
            </a:lvl1pPr>
          </a:lstStyle>
          <a:p>
            <a:pPr lvl="0"/>
            <a:r>
              <a:rPr lang="en-US" dirty="0"/>
              <a:t>Travel Protection Plan PLUS</a:t>
            </a:r>
          </a:p>
        </p:txBody>
      </p:sp>
      <p:pic>
        <p:nvPicPr>
          <p:cNvPr id="9" name="Picture 8">
            <a:extLst>
              <a:ext uri="{FF2B5EF4-FFF2-40B4-BE49-F238E27FC236}">
                <a16:creationId xmlns:a16="http://schemas.microsoft.com/office/drawing/2014/main" id="{D5CE0346-BF1C-5441-A963-29BA0E5AF0E6}"/>
              </a:ext>
            </a:extLst>
          </p:cNvPr>
          <p:cNvPicPr>
            <a:picLocks noChangeAspect="1"/>
          </p:cNvPicPr>
          <p:nvPr userDrawn="1"/>
        </p:nvPicPr>
        <p:blipFill>
          <a:blip r:embed="rId3"/>
          <a:stretch>
            <a:fillRect/>
          </a:stretch>
        </p:blipFill>
        <p:spPr>
          <a:xfrm rot="743178">
            <a:off x="7272021" y="-93167"/>
            <a:ext cx="5397047" cy="1542013"/>
          </a:xfrm>
          <a:prstGeom prst="rect">
            <a:avLst/>
          </a:prstGeom>
        </p:spPr>
      </p:pic>
      <p:sp>
        <p:nvSpPr>
          <p:cNvPr id="30" name="Text Placeholder 2">
            <a:extLst>
              <a:ext uri="{FF2B5EF4-FFF2-40B4-BE49-F238E27FC236}">
                <a16:creationId xmlns:a16="http://schemas.microsoft.com/office/drawing/2014/main" id="{FDEEBB23-3133-5643-BD32-1F06F31C9425}"/>
              </a:ext>
            </a:extLst>
          </p:cNvPr>
          <p:cNvSpPr>
            <a:spLocks noGrp="1"/>
          </p:cNvSpPr>
          <p:nvPr>
            <p:ph idx="17" hasCustomPrompt="1"/>
          </p:nvPr>
        </p:nvSpPr>
        <p:spPr>
          <a:xfrm>
            <a:off x="1313524" y="3165009"/>
            <a:ext cx="4395304" cy="2842252"/>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lvl2pPr>
          </a:lstStyle>
          <a:p>
            <a:pPr lvl="0"/>
            <a:r>
              <a:rPr lang="en-US" dirty="0"/>
              <a:t>This plan covers your child for:</a:t>
            </a:r>
          </a:p>
          <a:p>
            <a:pPr lvl="1"/>
            <a:r>
              <a:rPr lang="en-US" dirty="0"/>
              <a:t>A traveler’s injury, sickness, or death of a family member</a:t>
            </a:r>
          </a:p>
          <a:p>
            <a:pPr lvl="1"/>
            <a:r>
              <a:rPr lang="en-US" dirty="0"/>
              <a:t>Theft of passport of visas</a:t>
            </a:r>
          </a:p>
          <a:p>
            <a:pPr lvl="1"/>
            <a:r>
              <a:rPr lang="en-US" dirty="0"/>
              <a:t>Flight cancellations due to strike or bad weather</a:t>
            </a:r>
          </a:p>
          <a:p>
            <a:pPr lvl="1"/>
            <a:r>
              <a:rPr lang="en-US" dirty="0"/>
              <a:t>Loss of luggage and personal effects</a:t>
            </a:r>
          </a:p>
          <a:p>
            <a:pPr lvl="1"/>
            <a:r>
              <a:rPr lang="en-US" dirty="0"/>
              <a:t>Trip cancellation or trip interruption due to covered reasons such as covered sickness, illness, or injury</a:t>
            </a:r>
          </a:p>
          <a:p>
            <a:pPr lvl="1"/>
            <a:r>
              <a:rPr lang="en-US" dirty="0"/>
              <a:t>Trip cancellation or trip interruption due to terrorist acts, as defined</a:t>
            </a:r>
          </a:p>
        </p:txBody>
      </p:sp>
      <p:sp>
        <p:nvSpPr>
          <p:cNvPr id="34" name="Text Placeholder 2">
            <a:extLst>
              <a:ext uri="{FF2B5EF4-FFF2-40B4-BE49-F238E27FC236}">
                <a16:creationId xmlns:a16="http://schemas.microsoft.com/office/drawing/2014/main" id="{780E8831-CB15-6442-9BF3-8BB93AC1F04A}"/>
              </a:ext>
            </a:extLst>
          </p:cNvPr>
          <p:cNvSpPr>
            <a:spLocks noGrp="1"/>
          </p:cNvSpPr>
          <p:nvPr>
            <p:ph idx="18" hasCustomPrompt="1"/>
          </p:nvPr>
        </p:nvSpPr>
        <p:spPr>
          <a:xfrm>
            <a:off x="7042993" y="3165009"/>
            <a:ext cx="4395304" cy="2842252"/>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This plan covers your child for:</a:t>
            </a:r>
          </a:p>
          <a:p>
            <a:pPr lvl="1"/>
            <a:r>
              <a:rPr lang="en-US" dirty="0"/>
              <a:t>Everything in the standard plan</a:t>
            </a:r>
          </a:p>
          <a:p>
            <a:pPr lvl="1"/>
            <a:r>
              <a:rPr lang="en-US" dirty="0" err="1"/>
              <a:t>Explorica’s</a:t>
            </a:r>
            <a:r>
              <a:rPr lang="en-US" dirty="0"/>
              <a:t> exclusive: “Cancel for Any Reason” protection: </a:t>
            </a:r>
          </a:p>
          <a:p>
            <a:pPr lvl="2"/>
            <a:r>
              <a:rPr lang="en-US" dirty="0"/>
              <a:t>if you cancel your trip for any reason 30 days or more before the departure date, you will be reimbursed for 75% of your paid tour fees, less the deposit and insurance premium</a:t>
            </a:r>
          </a:p>
        </p:txBody>
      </p:sp>
      <p:sp>
        <p:nvSpPr>
          <p:cNvPr id="38" name="Text Placeholder 2">
            <a:extLst>
              <a:ext uri="{FF2B5EF4-FFF2-40B4-BE49-F238E27FC236}">
                <a16:creationId xmlns:a16="http://schemas.microsoft.com/office/drawing/2014/main" id="{7F630BC0-0B47-F944-8444-EA838ED975A2}"/>
              </a:ext>
            </a:extLst>
          </p:cNvPr>
          <p:cNvSpPr>
            <a:spLocks noGrp="1"/>
          </p:cNvSpPr>
          <p:nvPr>
            <p:ph idx="19" hasCustomPrompt="1"/>
          </p:nvPr>
        </p:nvSpPr>
        <p:spPr>
          <a:xfrm>
            <a:off x="7044381" y="2643175"/>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$18/day ($180)</a:t>
            </a:r>
          </a:p>
        </p:txBody>
      </p:sp>
      <p:pic>
        <p:nvPicPr>
          <p:cNvPr id="17" name="Picture 16">
            <a:extLst>
              <a:ext uri="{FF2B5EF4-FFF2-40B4-BE49-F238E27FC236}">
                <a16:creationId xmlns:a16="http://schemas.microsoft.com/office/drawing/2014/main" id="{EF438B6A-AE91-4449-840C-B25CEF8BC8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2667" y="2221075"/>
            <a:ext cx="493132" cy="493132"/>
          </a:xfrm>
          <a:prstGeom prst="rect">
            <a:avLst/>
          </a:prstGeom>
        </p:spPr>
      </p:pic>
      <p:sp>
        <p:nvSpPr>
          <p:cNvPr id="41" name="Text Placeholder 2">
            <a:extLst>
              <a:ext uri="{FF2B5EF4-FFF2-40B4-BE49-F238E27FC236}">
                <a16:creationId xmlns:a16="http://schemas.microsoft.com/office/drawing/2014/main" id="{39088B8A-F071-6544-9BC8-A5952F02B3B1}"/>
              </a:ext>
            </a:extLst>
          </p:cNvPr>
          <p:cNvSpPr>
            <a:spLocks noGrp="1"/>
          </p:cNvSpPr>
          <p:nvPr>
            <p:ph idx="20" hasCustomPrompt="1"/>
          </p:nvPr>
        </p:nvSpPr>
        <p:spPr>
          <a:xfrm>
            <a:off x="1303339" y="2643175"/>
            <a:ext cx="4395304" cy="369333"/>
          </a:xfrm>
          <a:prstGeom prst="rect">
            <a:avLst/>
          </a:prstGeom>
        </p:spPr>
        <p:txBody>
          <a:bodyPr vert="horz" lIns="91440" tIns="45720" rIns="91440" bIns="45720" rtlCol="0">
            <a:normAutofit/>
          </a:bodyPr>
          <a:lstStyle>
            <a:lvl1pPr>
              <a:defRPr b="0" i="1">
                <a:solidFill>
                  <a:srgbClr val="364B8C"/>
                </a:solidFill>
              </a:defRPr>
            </a:lvl1pPr>
          </a:lstStyle>
          <a:p>
            <a:pPr lvl="0"/>
            <a:r>
              <a:rPr lang="en-US" dirty="0"/>
              <a:t>$12/day ($120)</a:t>
            </a:r>
          </a:p>
        </p:txBody>
      </p:sp>
    </p:spTree>
    <p:extLst>
      <p:ext uri="{BB962C8B-B14F-4D97-AF65-F5344CB8AC3E}">
        <p14:creationId xmlns:p14="http://schemas.microsoft.com/office/powerpoint/2010/main" val="30433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8" grpId="0" build="p">
        <p:tmplLst>
          <p:tmpl lvl="1">
            <p:tnLst>
              <p:par>
                <p:cTn presetID="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6C96-970A-4145-A138-BE733C11AF22}"/>
              </a:ext>
            </a:extLst>
          </p:cNvPr>
          <p:cNvSpPr>
            <a:spLocks noGrp="1"/>
          </p:cNvSpPr>
          <p:nvPr>
            <p:ph type="title" hasCustomPrompt="1"/>
          </p:nvPr>
        </p:nvSpPr>
        <p:spPr>
          <a:xfrm>
            <a:off x="428624" y="385552"/>
            <a:ext cx="10515600" cy="1325563"/>
          </a:xfrm>
        </p:spPr>
        <p:txBody>
          <a:bodyPr/>
          <a:lstStyle>
            <a:lvl1pPr>
              <a:defRPr>
                <a:solidFill>
                  <a:srgbClr val="364B8C"/>
                </a:solidFill>
              </a:defRPr>
            </a:lvl1pPr>
          </a:lstStyle>
          <a:p>
            <a:r>
              <a:rPr lang="en-US" dirty="0"/>
              <a:t>Give your child</a:t>
            </a:r>
          </a:p>
        </p:txBody>
      </p:sp>
      <p:sp>
        <p:nvSpPr>
          <p:cNvPr id="3" name="Content Placeholder 2">
            <a:extLst>
              <a:ext uri="{FF2B5EF4-FFF2-40B4-BE49-F238E27FC236}">
                <a16:creationId xmlns:a16="http://schemas.microsoft.com/office/drawing/2014/main" id="{8B44C236-46E3-A24A-ABE3-E5B4D685D145}"/>
              </a:ext>
            </a:extLst>
          </p:cNvPr>
          <p:cNvSpPr>
            <a:spLocks noGrp="1"/>
          </p:cNvSpPr>
          <p:nvPr>
            <p:ph sz="half" idx="1" hasCustomPrompt="1"/>
          </p:nvPr>
        </p:nvSpPr>
        <p:spPr>
          <a:xfrm>
            <a:off x="428624" y="2874505"/>
            <a:ext cx="5181600" cy="3596147"/>
          </a:xfrm>
        </p:spPr>
        <p:txBody>
          <a:bodyPr/>
          <a:lstStyle>
            <a:lvl1pPr>
              <a:lnSpc>
                <a:spcPct val="150000"/>
              </a:lnSpc>
              <a:defRPr/>
            </a:lvl1pPr>
            <a:lvl2pPr marL="9525" indent="0">
              <a:buFontTx/>
              <a:buNone/>
              <a:tabLst/>
              <a:defRPr/>
            </a:lvl2pPr>
            <a:lvl3pPr marL="9525" indent="0">
              <a:buFontTx/>
              <a:buNone/>
              <a:tabLst/>
              <a:defRPr/>
            </a:lvl3pPr>
            <a:lvl4pPr marL="9525" indent="0">
              <a:buFontTx/>
              <a:buNone/>
              <a:tabLst/>
              <a:defRPr/>
            </a:lvl4pPr>
            <a:lvl5pPr marL="9525" indent="0">
              <a:buFontTx/>
              <a:buNone/>
              <a:tabLst/>
              <a:defRPr/>
            </a:lvl5pPr>
          </a:lstStyle>
          <a:p>
            <a:pPr lvl="0"/>
            <a:r>
              <a:rPr lang="en-US" dirty="0"/>
              <a:t>Explore exciting destinations</a:t>
            </a:r>
          </a:p>
          <a:p>
            <a:pPr lvl="0"/>
            <a:r>
              <a:rPr lang="en-US" dirty="0"/>
              <a:t>Create lifelong memories and friends</a:t>
            </a:r>
          </a:p>
          <a:p>
            <a:pPr lvl="0"/>
            <a:r>
              <a:rPr lang="en-US" dirty="0"/>
              <a:t>Grow and mature as a person</a:t>
            </a:r>
          </a:p>
          <a:p>
            <a:pPr lvl="0"/>
            <a:r>
              <a:rPr lang="en-US" dirty="0"/>
              <a:t>Prepare for a successful future</a:t>
            </a:r>
          </a:p>
        </p:txBody>
      </p:sp>
      <p:sp>
        <p:nvSpPr>
          <p:cNvPr id="8" name="TextBox 7">
            <a:extLst>
              <a:ext uri="{FF2B5EF4-FFF2-40B4-BE49-F238E27FC236}">
                <a16:creationId xmlns:a16="http://schemas.microsoft.com/office/drawing/2014/main" id="{772CF8B9-B904-C942-A4E9-AA04275A10A8}"/>
              </a:ext>
            </a:extLst>
          </p:cNvPr>
          <p:cNvSpPr txBox="1"/>
          <p:nvPr userDrawn="1"/>
        </p:nvSpPr>
        <p:spPr>
          <a:xfrm>
            <a:off x="390525" y="2422907"/>
            <a:ext cx="6463553" cy="369332"/>
          </a:xfrm>
          <a:prstGeom prst="rect">
            <a:avLst/>
          </a:prstGeom>
          <a:noFill/>
        </p:spPr>
        <p:txBody>
          <a:bodyPr wrap="square" rtlCol="0">
            <a:spAutoFit/>
          </a:bodyPr>
          <a:lstStyle/>
          <a:p>
            <a:r>
              <a:rPr lang="en-US" sz="1800" b="0" i="1" u="none" strike="noStrike" kern="1200" dirty="0">
                <a:solidFill>
                  <a:srgbClr val="0094D2"/>
                </a:solidFill>
                <a:effectLst/>
                <a:latin typeface="Arial" panose="020B0604020202020204" pitchFamily="34" charset="0"/>
                <a:ea typeface="+mn-ea"/>
                <a:cs typeface="Arial" panose="020B0604020202020204" pitchFamily="34" charset="0"/>
              </a:rPr>
              <a:t>You’re in the position to encourage your child to:</a:t>
            </a:r>
            <a:endParaRPr lang="en-US" sz="1800" dirty="0">
              <a:solidFill>
                <a:srgbClr val="0094D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88578B1-55B5-B442-88C1-B983EDE4C3B8}"/>
              </a:ext>
            </a:extLst>
          </p:cNvPr>
          <p:cNvSpPr txBox="1"/>
          <p:nvPr userDrawn="1"/>
        </p:nvSpPr>
        <p:spPr>
          <a:xfrm>
            <a:off x="434262" y="1222264"/>
            <a:ext cx="6463553" cy="630942"/>
          </a:xfrm>
          <a:prstGeom prst="rect">
            <a:avLst/>
          </a:prstGeom>
          <a:noFill/>
        </p:spPr>
        <p:txBody>
          <a:bodyPr wrap="square" rtlCol="0">
            <a:spAutoFit/>
          </a:bodyPr>
          <a:lstStyle/>
          <a:p>
            <a:r>
              <a:rPr lang="en-US" sz="3500" b="0" i="1" u="none" strike="noStrike" kern="1200" dirty="0">
                <a:solidFill>
                  <a:srgbClr val="F79520"/>
                </a:solidFill>
                <a:effectLst/>
                <a:latin typeface="Arial" panose="020B0604020202020204" pitchFamily="34" charset="0"/>
                <a:ea typeface="+mn-ea"/>
                <a:cs typeface="Arial" panose="020B0604020202020204" pitchFamily="34" charset="0"/>
              </a:rPr>
              <a:t>the world</a:t>
            </a:r>
            <a:endParaRPr lang="en-US" sz="3500" dirty="0">
              <a:solidFill>
                <a:srgbClr val="F7952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07626CD-FA86-A241-90CC-5FFC3E68D3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28647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8"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61CDDC-DAF3-D843-AB54-3EFA66B7AB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8489" y="3757567"/>
            <a:ext cx="685835" cy="685835"/>
          </a:xfrm>
          <a:prstGeom prst="rect">
            <a:avLst/>
          </a:prstGeom>
        </p:spPr>
      </p:pic>
      <p:pic>
        <p:nvPicPr>
          <p:cNvPr id="6" name="Picture 5">
            <a:extLst>
              <a:ext uri="{FF2B5EF4-FFF2-40B4-BE49-F238E27FC236}">
                <a16:creationId xmlns:a16="http://schemas.microsoft.com/office/drawing/2014/main" id="{7FD9DB73-AEBA-F047-8364-EBDE061D8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489" y="2103201"/>
            <a:ext cx="685835" cy="685834"/>
          </a:xfrm>
          <a:prstGeom prst="rect">
            <a:avLst/>
          </a:prstGeom>
        </p:spPr>
      </p:pic>
      <p:sp>
        <p:nvSpPr>
          <p:cNvPr id="2" name="Title 1">
            <a:extLst>
              <a:ext uri="{FF2B5EF4-FFF2-40B4-BE49-F238E27FC236}">
                <a16:creationId xmlns:a16="http://schemas.microsoft.com/office/drawing/2014/main" id="{C313353B-154E-6444-8247-9F7F64C71A27}"/>
              </a:ext>
            </a:extLst>
          </p:cNvPr>
          <p:cNvSpPr>
            <a:spLocks noGrp="1"/>
          </p:cNvSpPr>
          <p:nvPr>
            <p:ph type="title" hasCustomPrompt="1"/>
          </p:nvPr>
        </p:nvSpPr>
        <p:spPr>
          <a:xfrm>
            <a:off x="279400" y="365127"/>
            <a:ext cx="7923307" cy="1325563"/>
          </a:xfrm>
        </p:spPr>
        <p:txBody>
          <a:bodyPr/>
          <a:lstStyle>
            <a:lvl1pPr>
              <a:defRPr/>
            </a:lvl1pPr>
          </a:lstStyle>
          <a:p>
            <a:r>
              <a:rPr lang="en-US" dirty="0"/>
              <a:t>Easy ways to pay</a:t>
            </a:r>
          </a:p>
        </p:txBody>
      </p:sp>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1342561" y="2095432"/>
            <a:ext cx="4395304" cy="988875"/>
          </a:xfrm>
          <a:prstGeom prst="rect">
            <a:avLst/>
          </a:prstGeom>
        </p:spPr>
        <p:txBody>
          <a:bodyPr vert="horz" lIns="91440" tIns="45720" rIns="91440" bIns="45720" rtlCol="0">
            <a:normAutofit/>
          </a:bodyPr>
          <a:lstStyle/>
          <a:p>
            <a:pPr lvl="0"/>
            <a:r>
              <a:rPr lang="en-US" dirty="0"/>
              <a:t>Fundraising support</a:t>
            </a:r>
          </a:p>
          <a:p>
            <a:pPr lvl="1"/>
            <a:r>
              <a:rPr lang="en-US" dirty="0"/>
              <a:t>Personal fundraising page on </a:t>
            </a:r>
            <a:r>
              <a:rPr lang="en-US" dirty="0" err="1"/>
              <a:t>explorica.com</a:t>
            </a:r>
            <a:endParaRPr lang="en-US" dirty="0"/>
          </a:p>
          <a:p>
            <a:pPr lvl="1"/>
            <a:r>
              <a:rPr lang="en-US" dirty="0"/>
              <a:t>Easily request and accept credit card donations from friends and family</a:t>
            </a:r>
          </a:p>
          <a:p>
            <a:pPr lvl="2"/>
            <a:r>
              <a:rPr lang="en-US" dirty="0"/>
              <a:t>Third level</a:t>
            </a:r>
          </a:p>
        </p:txBody>
      </p:sp>
      <p:sp>
        <p:nvSpPr>
          <p:cNvPr id="18" name="Text Placeholder 2">
            <a:extLst>
              <a:ext uri="{FF2B5EF4-FFF2-40B4-BE49-F238E27FC236}">
                <a16:creationId xmlns:a16="http://schemas.microsoft.com/office/drawing/2014/main" id="{2D6FACC3-79B2-1246-8F9C-E41BF8BE72E7}"/>
              </a:ext>
            </a:extLst>
          </p:cNvPr>
          <p:cNvSpPr>
            <a:spLocks noGrp="1"/>
          </p:cNvSpPr>
          <p:nvPr>
            <p:ph idx="12" hasCustomPrompt="1"/>
          </p:nvPr>
        </p:nvSpPr>
        <p:spPr>
          <a:xfrm>
            <a:off x="1342561" y="3744780"/>
            <a:ext cx="4395304" cy="988875"/>
          </a:xfrm>
          <a:prstGeom prst="rect">
            <a:avLst/>
          </a:prstGeom>
        </p:spPr>
        <p:txBody>
          <a:bodyPr vert="horz" lIns="91440" tIns="45720" rIns="91440" bIns="45720" rtlCol="0">
            <a:normAutofit/>
          </a:bodyPr>
          <a:lstStyle>
            <a:lvl2pPr>
              <a:defRPr/>
            </a:lvl2pPr>
          </a:lstStyle>
          <a:p>
            <a:pPr lvl="0"/>
            <a:r>
              <a:rPr lang="en-US" dirty="0"/>
              <a:t>Financial assistance</a:t>
            </a:r>
          </a:p>
          <a:p>
            <a:pPr lvl="1"/>
            <a:r>
              <a:rPr lang="en-US" dirty="0"/>
              <a:t>Need-based support for qualifying families</a:t>
            </a:r>
          </a:p>
          <a:p>
            <a:pPr lvl="1"/>
            <a:r>
              <a:rPr lang="en-US" dirty="0"/>
              <a:t>Confidential application</a:t>
            </a:r>
          </a:p>
          <a:p>
            <a:pPr lvl="2"/>
            <a:r>
              <a:rPr lang="en-US" dirty="0"/>
              <a:t>Third level</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7511435" y="-26896"/>
            <a:ext cx="2375860" cy="4032098"/>
          </a:xfrm>
          <a:prstGeom prst="rect">
            <a:avLst/>
          </a:prstGeom>
          <a:solidFill>
            <a:srgbClr val="364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9E5846F9-D9E5-8E43-8B23-1C3C4D034DF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511436" y="3461506"/>
            <a:ext cx="2584721" cy="3872660"/>
          </a:xfrm>
          <a:prstGeom prst="rect">
            <a:avLst/>
          </a:prstGeom>
        </p:spPr>
      </p:pic>
      <p:pic>
        <p:nvPicPr>
          <p:cNvPr id="13" name="Picture 12">
            <a:extLst>
              <a:ext uri="{FF2B5EF4-FFF2-40B4-BE49-F238E27FC236}">
                <a16:creationId xmlns:a16="http://schemas.microsoft.com/office/drawing/2014/main" id="{C4843D60-4D61-B44C-83F6-7A969518B9F8}"/>
              </a:ext>
            </a:extLst>
          </p:cNvPr>
          <p:cNvPicPr>
            <a:picLocks noChangeAspect="1"/>
          </p:cNvPicPr>
          <p:nvPr userDrawn="1"/>
        </p:nvPicPr>
        <p:blipFill>
          <a:blip r:embed="rId5"/>
          <a:stretch>
            <a:fillRect/>
          </a:stretch>
        </p:blipFill>
        <p:spPr>
          <a:xfrm rot="3649717">
            <a:off x="6521984" y="1657545"/>
            <a:ext cx="5397046" cy="1542013"/>
          </a:xfrm>
          <a:prstGeom prst="rect">
            <a:avLst/>
          </a:prstGeom>
        </p:spPr>
      </p:pic>
      <p:pic>
        <p:nvPicPr>
          <p:cNvPr id="4" name="Picture 3">
            <a:extLst>
              <a:ext uri="{FF2B5EF4-FFF2-40B4-BE49-F238E27FC236}">
                <a16:creationId xmlns:a16="http://schemas.microsoft.com/office/drawing/2014/main" id="{E5BE9392-450A-AE46-B83C-2FFE5E08936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887295" y="-25022"/>
            <a:ext cx="2748563" cy="3850127"/>
          </a:xfrm>
          <a:prstGeom prst="rect">
            <a:avLst/>
          </a:prstGeom>
        </p:spPr>
      </p:pic>
      <p:sp>
        <p:nvSpPr>
          <p:cNvPr id="12" name="Rectangle 11">
            <a:extLst>
              <a:ext uri="{FF2B5EF4-FFF2-40B4-BE49-F238E27FC236}">
                <a16:creationId xmlns:a16="http://schemas.microsoft.com/office/drawing/2014/main" id="{6A3DE00A-B0E6-044D-908A-46C6085C3921}"/>
              </a:ext>
            </a:extLst>
          </p:cNvPr>
          <p:cNvSpPr/>
          <p:nvPr userDrawn="1"/>
        </p:nvSpPr>
        <p:spPr>
          <a:xfrm>
            <a:off x="9887293" y="3463230"/>
            <a:ext cx="2304707" cy="339477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98DF106-713D-BC44-95A6-7C086EFE3390}"/>
              </a:ext>
            </a:extLst>
          </p:cNvPr>
          <p:cNvPicPr>
            <a:picLocks noChangeAspect="1"/>
          </p:cNvPicPr>
          <p:nvPr userDrawn="1"/>
        </p:nvPicPr>
        <p:blipFill>
          <a:blip r:embed="rId5"/>
          <a:stretch>
            <a:fillRect/>
          </a:stretch>
        </p:blipFill>
        <p:spPr>
          <a:xfrm rot="14955296">
            <a:off x="8513906" y="4967317"/>
            <a:ext cx="5397046" cy="1542013"/>
          </a:xfrm>
          <a:prstGeom prst="rect">
            <a:avLst/>
          </a:prstGeom>
        </p:spPr>
      </p:pic>
      <p:sp>
        <p:nvSpPr>
          <p:cNvPr id="16" name="TextBox 15">
            <a:extLst>
              <a:ext uri="{FF2B5EF4-FFF2-40B4-BE49-F238E27FC236}">
                <a16:creationId xmlns:a16="http://schemas.microsoft.com/office/drawing/2014/main" id="{EDC37C26-6509-8244-B8BB-BAC3F23A5E2D}"/>
              </a:ext>
            </a:extLst>
          </p:cNvPr>
          <p:cNvSpPr txBox="1"/>
          <p:nvPr userDrawn="1"/>
        </p:nvSpPr>
        <p:spPr>
          <a:xfrm>
            <a:off x="279401" y="1380564"/>
            <a:ext cx="6463553" cy="369332"/>
          </a:xfrm>
          <a:prstGeom prst="rect">
            <a:avLst/>
          </a:prstGeom>
          <a:noFill/>
        </p:spPr>
        <p:txBody>
          <a:bodyPr wrap="square" rtlCol="0">
            <a:spAutoFit/>
          </a:bodyPr>
          <a:lstStyle/>
          <a:p>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Making it possible for every student to travel</a:t>
            </a:r>
            <a:endParaRPr lang="en-US" sz="1800" dirty="0">
              <a:solidFill>
                <a:srgbClr val="364B8C"/>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2F80AE20-9549-794B-AFA0-FAB9BF1EBE5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93531" y="6277393"/>
            <a:ext cx="2033415" cy="386517"/>
          </a:xfrm>
          <a:prstGeom prst="rect">
            <a:avLst/>
          </a:prstGeom>
        </p:spPr>
      </p:pic>
    </p:spTree>
    <p:extLst>
      <p:ext uri="{BB962C8B-B14F-4D97-AF65-F5344CB8AC3E}">
        <p14:creationId xmlns:p14="http://schemas.microsoft.com/office/powerpoint/2010/main" val="75596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8">
                                            <p:txEl>
                                              <p:pRg st="1" end="1"/>
                                            </p:txEl>
                                          </p:spTgt>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18">
                                            <p:txEl>
                                              <p:pRg st="2" end="2"/>
                                            </p:txEl>
                                          </p:spTgt>
                                        </p:tgtEl>
                                        <p:attrNameLst>
                                          <p:attrName>style.visibility</p:attrName>
                                        </p:attrNameLst>
                                      </p:cBhvr>
                                      <p:to>
                                        <p:strVal val="visible"/>
                                      </p:to>
                                    </p:set>
                                  </p:childTnLst>
                                </p:cTn>
                              </p:par>
                              <p:par>
                                <p:cTn id="24" presetID="1" presetClass="entr" presetSubtype="0" fill="hold" grpId="0" nodeType="withEffect">
                                  <p:stCondLst>
                                    <p:cond delay="500"/>
                                  </p:stCondLst>
                                  <p:childTnLst>
                                    <p:set>
                                      <p:cBhvr>
                                        <p:cTn id="25"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737F5C-1924-FA48-8B3D-153197010A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09457" y="2178217"/>
            <a:ext cx="755651" cy="755650"/>
          </a:xfrm>
          <a:prstGeom prst="rect">
            <a:avLst/>
          </a:prstGeom>
        </p:spPr>
      </p:pic>
      <p:sp>
        <p:nvSpPr>
          <p:cNvPr id="17" name="Text Placeholder 2">
            <a:extLst>
              <a:ext uri="{FF2B5EF4-FFF2-40B4-BE49-F238E27FC236}">
                <a16:creationId xmlns:a16="http://schemas.microsoft.com/office/drawing/2014/main" id="{5B336B9F-38F0-EB46-AA1F-A1AE2AAD4A06}"/>
              </a:ext>
            </a:extLst>
          </p:cNvPr>
          <p:cNvSpPr>
            <a:spLocks noGrp="1"/>
          </p:cNvSpPr>
          <p:nvPr>
            <p:ph idx="11" hasCustomPrompt="1"/>
          </p:nvPr>
        </p:nvSpPr>
        <p:spPr>
          <a:xfrm>
            <a:off x="5907017" y="2213400"/>
            <a:ext cx="4395304" cy="3041646"/>
          </a:xfrm>
          <a:prstGeom prst="rect">
            <a:avLst/>
          </a:prstGeom>
        </p:spPr>
        <p:txBody>
          <a:bodyPr vert="horz" lIns="91440" tIns="45720" rIns="91440" bIns="45720" rtlCol="0">
            <a:normAutofit/>
          </a:bodyPr>
          <a:lstStyle>
            <a:lvl1pPr>
              <a:lnSpc>
                <a:spcPct val="150000"/>
              </a:lnSpc>
              <a:defRPr>
                <a:solidFill>
                  <a:srgbClr val="F79520"/>
                </a:solidFill>
              </a:defRPr>
            </a:lvl1pPr>
            <a:lvl3pPr>
              <a:defRPr/>
            </a:lvl3pPr>
          </a:lstStyle>
          <a:p>
            <a:pPr lvl="0"/>
            <a:r>
              <a:rPr lang="en-US" dirty="0"/>
              <a:t>You can enroll your child through any </a:t>
            </a:r>
            <a:br>
              <a:rPr lang="en-US" dirty="0"/>
            </a:br>
            <a:r>
              <a:rPr lang="en-US" dirty="0"/>
              <a:t>of the following methods:</a:t>
            </a:r>
          </a:p>
          <a:p>
            <a:pPr lvl="1"/>
            <a:r>
              <a:rPr lang="en-US" dirty="0"/>
              <a:t>Online at </a:t>
            </a:r>
            <a:r>
              <a:rPr lang="en-US" dirty="0" err="1"/>
              <a:t>explorica.com</a:t>
            </a:r>
            <a:r>
              <a:rPr lang="en-US" dirty="0"/>
              <a:t>/</a:t>
            </a:r>
            <a:r>
              <a:rPr lang="en-US" dirty="0" err="1"/>
              <a:t>TourCenterID</a:t>
            </a:r>
            <a:endParaRPr lang="en-US" dirty="0"/>
          </a:p>
          <a:p>
            <a:pPr lvl="1"/>
            <a:r>
              <a:rPr lang="en-US" dirty="0"/>
              <a:t>By phone at 1.888.310.7121</a:t>
            </a:r>
          </a:p>
          <a:p>
            <a:pPr lvl="1"/>
            <a:r>
              <a:rPr lang="en-US" dirty="0"/>
              <a:t>By mail when you complete the paper application and send it in to </a:t>
            </a:r>
            <a:r>
              <a:rPr lang="en-US" dirty="0" err="1"/>
              <a:t>Explorica</a:t>
            </a:r>
            <a:endParaRPr lang="en-US" dirty="0"/>
          </a:p>
          <a:p>
            <a:pPr lvl="2"/>
            <a:r>
              <a:rPr lang="en-US" dirty="0"/>
              <a:t>At 101 Federal Street, Suite 900</a:t>
            </a:r>
            <a:br>
              <a:rPr lang="en-US" dirty="0"/>
            </a:br>
            <a:r>
              <a:rPr lang="en-US" dirty="0"/>
              <a:t>Boston, MA 02110</a:t>
            </a:r>
          </a:p>
          <a:p>
            <a:pPr lvl="2"/>
            <a:r>
              <a:rPr lang="en-US" dirty="0"/>
              <a:t>Or 591 Camino de la Reina, Suite 640</a:t>
            </a:r>
            <a:br>
              <a:rPr lang="en-US" dirty="0"/>
            </a:br>
            <a:r>
              <a:rPr lang="en-US" dirty="0"/>
              <a:t>San Diego, CA 92108</a:t>
            </a:r>
          </a:p>
        </p:txBody>
      </p:sp>
      <p:sp>
        <p:nvSpPr>
          <p:cNvPr id="5" name="Rectangle 4">
            <a:extLst>
              <a:ext uri="{FF2B5EF4-FFF2-40B4-BE49-F238E27FC236}">
                <a16:creationId xmlns:a16="http://schemas.microsoft.com/office/drawing/2014/main" id="{AE79020D-78CC-2C4A-AE7E-5F1643599C8A}"/>
              </a:ext>
            </a:extLst>
          </p:cNvPr>
          <p:cNvSpPr/>
          <p:nvPr userDrawn="1"/>
        </p:nvSpPr>
        <p:spPr>
          <a:xfrm>
            <a:off x="0" y="0"/>
            <a:ext cx="4255477" cy="6858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4" name="Picture 23">
            <a:extLst>
              <a:ext uri="{FF2B5EF4-FFF2-40B4-BE49-F238E27FC236}">
                <a16:creationId xmlns:a16="http://schemas.microsoft.com/office/drawing/2014/main" id="{B5CE7611-CB27-3745-B577-07208423EF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02321" y="4948188"/>
            <a:ext cx="812800" cy="812800"/>
          </a:xfrm>
          <a:prstGeom prst="rect">
            <a:avLst/>
          </a:prstGeom>
        </p:spPr>
      </p:pic>
      <p:sp>
        <p:nvSpPr>
          <p:cNvPr id="12" name="TextBox 11">
            <a:extLst>
              <a:ext uri="{FF2B5EF4-FFF2-40B4-BE49-F238E27FC236}">
                <a16:creationId xmlns:a16="http://schemas.microsoft.com/office/drawing/2014/main" id="{8EB575C6-2037-334F-910B-9C02DED9C0FA}"/>
              </a:ext>
            </a:extLst>
          </p:cNvPr>
          <p:cNvSpPr txBox="1"/>
          <p:nvPr userDrawn="1"/>
        </p:nvSpPr>
        <p:spPr>
          <a:xfrm>
            <a:off x="4872893" y="878779"/>
            <a:ext cx="6463553" cy="646331"/>
          </a:xfrm>
          <a:prstGeom prst="rect">
            <a:avLst/>
          </a:prstGeom>
          <a:noFill/>
        </p:spPr>
        <p:txBody>
          <a:bodyPr wrap="square" rtlCol="0">
            <a:spAutoFit/>
          </a:bodyPr>
          <a:lstStyle/>
          <a:p>
            <a:r>
              <a:rPr lang="en-US" sz="1800" b="0" i="1" u="none" strike="noStrike" kern="1200" dirty="0" err="1">
                <a:solidFill>
                  <a:srgbClr val="364B8C"/>
                </a:solidFill>
                <a:effectLst/>
                <a:latin typeface="Arial" panose="020B0604020202020204" pitchFamily="34" charset="0"/>
                <a:ea typeface="+mn-ea"/>
                <a:cs typeface="Arial" panose="020B0604020202020204" pitchFamily="34" charset="0"/>
              </a:rPr>
              <a:t>Explorica</a:t>
            </a: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 is there for our group, and for you, every</a:t>
            </a:r>
            <a:b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br>
            <a:r>
              <a:rPr lang="en-US" sz="1800" b="0" i="1" u="none" strike="noStrike" kern="1200" dirty="0">
                <a:solidFill>
                  <a:srgbClr val="364B8C"/>
                </a:solidFill>
                <a:effectLst/>
                <a:latin typeface="Arial" panose="020B0604020202020204" pitchFamily="34" charset="0"/>
                <a:ea typeface="+mn-ea"/>
                <a:cs typeface="Arial" panose="020B0604020202020204" pitchFamily="34" charset="0"/>
              </a:rPr>
              <a:t>step of the way. </a:t>
            </a:r>
            <a:endParaRPr lang="en-US" sz="1800" dirty="0">
              <a:solidFill>
                <a:srgbClr val="364B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6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99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5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image" Target="../media/image57.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image" Target="../media/image1.emf"/><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theme" Target="../theme/theme4.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19B33-29A0-154F-AFEA-40C002139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9762EB-A5FB-5C4A-A370-DA7F17F6F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820250CE-8F65-BD48-9122-3F122F7D4ABB}"/>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008090" y="220345"/>
            <a:ext cx="2033415" cy="386517"/>
          </a:xfrm>
          <a:prstGeom prst="rect">
            <a:avLst/>
          </a:prstGeom>
        </p:spPr>
      </p:pic>
    </p:spTree>
    <p:extLst>
      <p:ext uri="{BB962C8B-B14F-4D97-AF65-F5344CB8AC3E}">
        <p14:creationId xmlns:p14="http://schemas.microsoft.com/office/powerpoint/2010/main" val="2467387424"/>
      </p:ext>
    </p:extLst>
  </p:cSld>
  <p:clrMap bg1="lt1" tx1="dk1" bg2="lt2" tx2="dk2" accent1="accent1" accent2="accent2" accent3="accent3" accent4="accent4" accent5="accent5" accent6="accent6" hlink="hlink" folHlink="folHlink"/>
  <p:sldLayoutIdLst>
    <p:sldLayoutId id="2147483682" r:id="rId1"/>
    <p:sldLayoutId id="2147483661" r:id="rId2"/>
    <p:sldLayoutId id="2147483667" r:id="rId3"/>
    <p:sldLayoutId id="2147483649" r:id="rId4"/>
    <p:sldLayoutId id="2147483664" r:id="rId5"/>
    <p:sldLayoutId id="2147483668" r:id="rId6"/>
    <p:sldLayoutId id="2147483663" r:id="rId7"/>
    <p:sldLayoutId id="2147483669" r:id="rId8"/>
    <p:sldLayoutId id="2147483670" r:id="rId9"/>
    <p:sldLayoutId id="2147483672" r:id="rId10"/>
    <p:sldLayoutId id="2147483673" r:id="rId11"/>
    <p:sldLayoutId id="2147483650" r:id="rId12"/>
    <p:sldLayoutId id="2147483675" r:id="rId13"/>
    <p:sldLayoutId id="2147483676" r:id="rId14"/>
    <p:sldLayoutId id="2147483678" r:id="rId15"/>
    <p:sldLayoutId id="2147483677" r:id="rId16"/>
    <p:sldLayoutId id="2147483679" r:id="rId17"/>
    <p:sldLayoutId id="2147483681" r:id="rId18"/>
    <p:sldLayoutId id="2147483652" r:id="rId19"/>
    <p:sldLayoutId id="2147483680" r:id="rId20"/>
    <p:sldLayoutId id="2147483666" r:id="rId21"/>
    <p:sldLayoutId id="2147483653" r:id="rId22"/>
  </p:sldLayoutIdLst>
  <p:txStyles>
    <p:titleStyle>
      <a:lvl1pPr algn="l" defTabSz="914400" rtl="0" eaLnBrk="1" latinLnBrk="0" hangingPunct="1">
        <a:lnSpc>
          <a:spcPct val="90000"/>
        </a:lnSpc>
        <a:spcBef>
          <a:spcPct val="0"/>
        </a:spcBef>
        <a:buNone/>
        <a:defRPr sz="4000" b="0" i="0" kern="1200">
          <a:solidFill>
            <a:srgbClr val="F7952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364B8C"/>
          </a:solidFill>
          <a:latin typeface="Arial" panose="020B0604020202020204" pitchFamily="34" charset="0"/>
          <a:ea typeface="+mn-ea"/>
          <a:cs typeface="Arial" panose="020B0604020202020204" pitchFamily="34" charset="0"/>
        </a:defRPr>
      </a:lvl1pPr>
      <a:lvl2pPr marL="458788" indent="-214313" algn="l" defTabSz="914400" rtl="0" eaLnBrk="1" latinLnBrk="0" hangingPunct="1">
        <a:lnSpc>
          <a:spcPct val="110000"/>
        </a:lnSpc>
        <a:spcBef>
          <a:spcPts val="500"/>
        </a:spcBef>
        <a:buFont typeface="Arial" panose="020B0604020202020204" pitchFamily="34" charset="0"/>
        <a:buChar char="•"/>
        <a:tabLst/>
        <a:defRPr sz="1400" b="0" i="0" kern="1200">
          <a:solidFill>
            <a:schemeClr val="bg2">
              <a:lumMod val="25000"/>
            </a:schemeClr>
          </a:solidFill>
          <a:latin typeface="Arial" panose="020B0604020202020204" pitchFamily="34" charset="0"/>
          <a:ea typeface="+mn-ea"/>
          <a:cs typeface="Arial" panose="020B0604020202020204" pitchFamily="34" charset="0"/>
        </a:defRPr>
      </a:lvl2pPr>
      <a:lvl3pPr marL="809625" indent="-228600" algn="l" defTabSz="914400" rtl="0" eaLnBrk="1" latinLnBrk="0" hangingPunct="1">
        <a:lnSpc>
          <a:spcPct val="110000"/>
        </a:lnSpc>
        <a:spcBef>
          <a:spcPts val="500"/>
        </a:spcBef>
        <a:buFont typeface="Arial" panose="020B0604020202020204" pitchFamily="34" charset="0"/>
        <a:buChar char="•"/>
        <a:tabLst/>
        <a:defRPr sz="1400" b="0" i="0" kern="1200">
          <a:solidFill>
            <a:schemeClr val="bg1">
              <a:lumMod val="50000"/>
            </a:schemeClr>
          </a:solidFill>
          <a:latin typeface="Arial" panose="020B0604020202020204" pitchFamily="34" charset="0"/>
          <a:ea typeface="+mn-ea"/>
          <a:cs typeface="Arial" panose="020B0604020202020204" pitchFamily="34" charset="0"/>
        </a:defRPr>
      </a:lvl3pPr>
      <a:lvl4pPr marL="1314450" indent="-2143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77482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19B33-29A0-154F-AFEA-40C002139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9762EB-A5FB-5C4A-A370-DA7F17F6F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9E4016F2-C8A1-4A4D-AE30-5583E331E254}"/>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0008090" y="220345"/>
            <a:ext cx="2033415" cy="386516"/>
          </a:xfrm>
          <a:prstGeom prst="rect">
            <a:avLst/>
          </a:prstGeom>
        </p:spPr>
      </p:pic>
    </p:spTree>
    <p:extLst>
      <p:ext uri="{BB962C8B-B14F-4D97-AF65-F5344CB8AC3E}">
        <p14:creationId xmlns:p14="http://schemas.microsoft.com/office/powerpoint/2010/main" val="42930845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Lst>
  <p:txStyles>
    <p:titleStyle>
      <a:lvl1pPr algn="l" defTabSz="914400" rtl="0" eaLnBrk="1" latinLnBrk="0" hangingPunct="1">
        <a:lnSpc>
          <a:spcPct val="90000"/>
        </a:lnSpc>
        <a:spcBef>
          <a:spcPct val="0"/>
        </a:spcBef>
        <a:buNone/>
        <a:defRPr sz="4000" b="0" i="0" kern="1200">
          <a:solidFill>
            <a:srgbClr val="F7952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364B8C"/>
          </a:solidFill>
          <a:latin typeface="Arial" panose="020B0604020202020204" pitchFamily="34" charset="0"/>
          <a:ea typeface="+mn-ea"/>
          <a:cs typeface="Arial" panose="020B0604020202020204" pitchFamily="34" charset="0"/>
        </a:defRPr>
      </a:lvl1pPr>
      <a:lvl2pPr marL="458788" indent="-214313" algn="l" defTabSz="914400" rtl="0" eaLnBrk="1" latinLnBrk="0" hangingPunct="1">
        <a:lnSpc>
          <a:spcPct val="110000"/>
        </a:lnSpc>
        <a:spcBef>
          <a:spcPts val="500"/>
        </a:spcBef>
        <a:buFont typeface="Arial" panose="020B0604020202020204" pitchFamily="34" charset="0"/>
        <a:buChar char="•"/>
        <a:tabLst/>
        <a:defRPr sz="1400" b="0" i="0" kern="1200">
          <a:solidFill>
            <a:schemeClr val="bg2">
              <a:lumMod val="25000"/>
            </a:schemeClr>
          </a:solidFill>
          <a:latin typeface="Arial" panose="020B0604020202020204" pitchFamily="34" charset="0"/>
          <a:ea typeface="+mn-ea"/>
          <a:cs typeface="Arial" panose="020B0604020202020204" pitchFamily="34" charset="0"/>
        </a:defRPr>
      </a:lvl2pPr>
      <a:lvl3pPr marL="809625" indent="-228600" algn="l" defTabSz="914400" rtl="0" eaLnBrk="1" latinLnBrk="0" hangingPunct="1">
        <a:lnSpc>
          <a:spcPct val="110000"/>
        </a:lnSpc>
        <a:spcBef>
          <a:spcPts val="500"/>
        </a:spcBef>
        <a:buFont typeface="Arial" panose="020B0604020202020204" pitchFamily="34" charset="0"/>
        <a:buChar char="•"/>
        <a:tabLst/>
        <a:defRPr sz="1400" b="0" i="0" kern="1200">
          <a:solidFill>
            <a:schemeClr val="bg1">
              <a:lumMod val="50000"/>
            </a:schemeClr>
          </a:solidFill>
          <a:latin typeface="Arial" panose="020B0604020202020204" pitchFamily="34" charset="0"/>
          <a:ea typeface="+mn-ea"/>
          <a:cs typeface="Arial" panose="020B0604020202020204" pitchFamily="34" charset="0"/>
        </a:defRPr>
      </a:lvl3pPr>
      <a:lvl4pPr marL="1314450" indent="-2143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77482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19B33-29A0-154F-AFEA-40C002139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9762EB-A5FB-5C4A-A370-DA7F17F6F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9E4016F2-C8A1-4A4D-AE30-5583E331E254}"/>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008090" y="220345"/>
            <a:ext cx="2033415" cy="386516"/>
          </a:xfrm>
          <a:prstGeom prst="rect">
            <a:avLst/>
          </a:prstGeom>
        </p:spPr>
      </p:pic>
    </p:spTree>
    <p:extLst>
      <p:ext uri="{BB962C8B-B14F-4D97-AF65-F5344CB8AC3E}">
        <p14:creationId xmlns:p14="http://schemas.microsoft.com/office/powerpoint/2010/main" val="40198991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Lst>
  <p:txStyles>
    <p:titleStyle>
      <a:lvl1pPr algn="l" defTabSz="914400" rtl="0" eaLnBrk="1" latinLnBrk="0" hangingPunct="1">
        <a:lnSpc>
          <a:spcPct val="90000"/>
        </a:lnSpc>
        <a:spcBef>
          <a:spcPct val="0"/>
        </a:spcBef>
        <a:buNone/>
        <a:defRPr sz="4000" b="0" i="0" kern="1200">
          <a:solidFill>
            <a:srgbClr val="F7952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364B8C"/>
          </a:solidFill>
          <a:latin typeface="Arial" panose="020B0604020202020204" pitchFamily="34" charset="0"/>
          <a:ea typeface="+mn-ea"/>
          <a:cs typeface="Arial" panose="020B0604020202020204" pitchFamily="34" charset="0"/>
        </a:defRPr>
      </a:lvl1pPr>
      <a:lvl2pPr marL="458788" indent="-214313" algn="l" defTabSz="914400" rtl="0" eaLnBrk="1" latinLnBrk="0" hangingPunct="1">
        <a:lnSpc>
          <a:spcPct val="110000"/>
        </a:lnSpc>
        <a:spcBef>
          <a:spcPts val="500"/>
        </a:spcBef>
        <a:buFont typeface="Arial" panose="020B0604020202020204" pitchFamily="34" charset="0"/>
        <a:buChar char="•"/>
        <a:tabLst/>
        <a:defRPr sz="1400" b="0" i="0" kern="1200">
          <a:solidFill>
            <a:schemeClr val="bg2">
              <a:lumMod val="25000"/>
            </a:schemeClr>
          </a:solidFill>
          <a:latin typeface="Arial" panose="020B0604020202020204" pitchFamily="34" charset="0"/>
          <a:ea typeface="+mn-ea"/>
          <a:cs typeface="Arial" panose="020B0604020202020204" pitchFamily="34" charset="0"/>
        </a:defRPr>
      </a:lvl2pPr>
      <a:lvl3pPr marL="809625" indent="-228600" algn="l" defTabSz="914400" rtl="0" eaLnBrk="1" latinLnBrk="0" hangingPunct="1">
        <a:lnSpc>
          <a:spcPct val="110000"/>
        </a:lnSpc>
        <a:spcBef>
          <a:spcPts val="500"/>
        </a:spcBef>
        <a:buFont typeface="Arial" panose="020B0604020202020204" pitchFamily="34" charset="0"/>
        <a:buChar char="•"/>
        <a:tabLst/>
        <a:defRPr sz="1400" b="0" i="0" kern="1200">
          <a:solidFill>
            <a:schemeClr val="bg1">
              <a:lumMod val="50000"/>
            </a:schemeClr>
          </a:solidFill>
          <a:latin typeface="Arial" panose="020B0604020202020204" pitchFamily="34" charset="0"/>
          <a:ea typeface="+mn-ea"/>
          <a:cs typeface="Arial" panose="020B0604020202020204" pitchFamily="34" charset="0"/>
        </a:defRPr>
      </a:lvl3pPr>
      <a:lvl4pPr marL="1314450" indent="-2143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77482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19B33-29A0-154F-AFEA-40C002139C1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9762EB-A5FB-5C4A-A370-DA7F17F6F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820250CE-8F65-BD48-9122-3F122F7D4ABB}"/>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008091" y="220347"/>
            <a:ext cx="2033415" cy="386517"/>
          </a:xfrm>
          <a:prstGeom prst="rect">
            <a:avLst/>
          </a:prstGeom>
        </p:spPr>
      </p:pic>
    </p:spTree>
    <p:extLst>
      <p:ext uri="{BB962C8B-B14F-4D97-AF65-F5344CB8AC3E}">
        <p14:creationId xmlns:p14="http://schemas.microsoft.com/office/powerpoint/2010/main" val="138997615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txStyles>
    <p:titleStyle>
      <a:lvl1pPr algn="l" defTabSz="914377" rtl="0" eaLnBrk="1" latinLnBrk="0" hangingPunct="1">
        <a:lnSpc>
          <a:spcPct val="90000"/>
        </a:lnSpc>
        <a:spcBef>
          <a:spcPct val="0"/>
        </a:spcBef>
        <a:buNone/>
        <a:defRPr sz="4000" b="0" i="0" kern="1200">
          <a:solidFill>
            <a:srgbClr val="F7952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800" b="1" i="0" kern="1200">
          <a:solidFill>
            <a:srgbClr val="364B8C"/>
          </a:solidFill>
          <a:latin typeface="Arial" panose="020B0604020202020204" pitchFamily="34" charset="0"/>
          <a:ea typeface="+mn-ea"/>
          <a:cs typeface="Arial" panose="020B0604020202020204" pitchFamily="34" charset="0"/>
        </a:defRPr>
      </a:lvl1pPr>
      <a:lvl2pPr marL="458777" indent="-214308" algn="l" defTabSz="914377" rtl="0" eaLnBrk="1" latinLnBrk="0" hangingPunct="1">
        <a:lnSpc>
          <a:spcPct val="110000"/>
        </a:lnSpc>
        <a:spcBef>
          <a:spcPts val="500"/>
        </a:spcBef>
        <a:buFont typeface="Arial" panose="020B0604020202020204" pitchFamily="34" charset="0"/>
        <a:buChar char="•"/>
        <a:tabLst/>
        <a:defRPr sz="1400" b="0" i="0" kern="1200">
          <a:solidFill>
            <a:schemeClr val="bg2">
              <a:lumMod val="25000"/>
            </a:schemeClr>
          </a:solidFill>
          <a:latin typeface="Arial" panose="020B0604020202020204" pitchFamily="34" charset="0"/>
          <a:ea typeface="+mn-ea"/>
          <a:cs typeface="Arial" panose="020B0604020202020204" pitchFamily="34" charset="0"/>
        </a:defRPr>
      </a:lvl2pPr>
      <a:lvl3pPr marL="809605" indent="-228594" algn="l" defTabSz="914377" rtl="0" eaLnBrk="1" latinLnBrk="0" hangingPunct="1">
        <a:lnSpc>
          <a:spcPct val="110000"/>
        </a:lnSpc>
        <a:spcBef>
          <a:spcPts val="500"/>
        </a:spcBef>
        <a:buFont typeface="Arial" panose="020B0604020202020204" pitchFamily="34" charset="0"/>
        <a:buChar char="•"/>
        <a:tabLst/>
        <a:defRPr sz="1400" b="0" i="0" kern="1200">
          <a:solidFill>
            <a:schemeClr val="bg1">
              <a:lumMod val="50000"/>
            </a:schemeClr>
          </a:solidFill>
          <a:latin typeface="Arial" panose="020B0604020202020204" pitchFamily="34" charset="0"/>
          <a:ea typeface="+mn-ea"/>
          <a:cs typeface="Arial" panose="020B0604020202020204" pitchFamily="34" charset="0"/>
        </a:defRPr>
      </a:lvl3pPr>
      <a:lvl4pPr marL="1314418" indent="-214308" algn="l" defTabSz="914377"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774781" indent="-230182" algn="l" defTabSz="914377"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2.xml"/><Relationship Id="rId4" Type="http://schemas.openxmlformats.org/officeDocument/2006/relationships/image" Target="../media/image73.emf"/></Relationships>
</file>

<file path=ppt/slides/_rels/slide1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2.xml"/><Relationship Id="rId4" Type="http://schemas.openxmlformats.org/officeDocument/2006/relationships/image" Target="../media/image7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6.xml"/><Relationship Id="rId4" Type="http://schemas.openxmlformats.org/officeDocument/2006/relationships/image" Target="../media/image68.emf"/></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microsoft.com/office/2007/relationships/hdphoto" Target="../media/hdphoto1.wdp"/><Relationship Id="rId12" Type="http://schemas.openxmlformats.org/officeDocument/2006/relationships/image" Target="../media/image88.png"/><Relationship Id="rId2"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83.png"/><Relationship Id="rId11" Type="http://schemas.openxmlformats.org/officeDocument/2006/relationships/image" Target="../media/image87.svg"/><Relationship Id="rId5" Type="http://schemas.openxmlformats.org/officeDocument/2006/relationships/image" Target="../media/image82.png"/><Relationship Id="rId10"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image" Target="../media/image85.svg"/></Relationships>
</file>

<file path=ppt/slides/_rels/slide21.xml.rels><?xml version="1.0" encoding="UTF-8" standalone="yes"?>
<Relationships xmlns="http://schemas.openxmlformats.org/package/2006/relationships"><Relationship Id="rId3" Type="http://schemas.openxmlformats.org/officeDocument/2006/relationships/hyperlink" Target="mailto:danielle.engle@cobbk12.org" TargetMode="External"/><Relationship Id="rId2" Type="http://schemas.openxmlformats.org/officeDocument/2006/relationships/image" Target="../media/image89.jpeg"/><Relationship Id="rId1" Type="http://schemas.openxmlformats.org/officeDocument/2006/relationships/slideLayout" Target="../slideLayouts/slideLayout73.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2.xml"/><Relationship Id="rId4" Type="http://schemas.openxmlformats.org/officeDocument/2006/relationships/image" Target="../media/image73.emf"/></Relationships>
</file>

<file path=ppt/slides/_rels/slide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2.xml"/><Relationship Id="rId4" Type="http://schemas.openxmlformats.org/officeDocument/2006/relationships/image" Target="../media/image7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18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CAED-D596-124B-B7B1-37030FD73B3F}"/>
              </a:ext>
            </a:extLst>
          </p:cNvPr>
          <p:cNvSpPr>
            <a:spLocks noGrp="1"/>
          </p:cNvSpPr>
          <p:nvPr>
            <p:ph type="title"/>
          </p:nvPr>
        </p:nvSpPr>
        <p:spPr>
          <a:xfrm>
            <a:off x="274707" y="365124"/>
            <a:ext cx="5816600" cy="1325563"/>
          </a:xfrm>
        </p:spPr>
        <p:txBody>
          <a:bodyPr/>
          <a:lstStyle/>
          <a:p>
            <a:r>
              <a:rPr lang="en-US" dirty="0"/>
              <a:t>Tour Itinerary</a:t>
            </a:r>
          </a:p>
        </p:txBody>
      </p:sp>
      <p:pic>
        <p:nvPicPr>
          <p:cNvPr id="14" name="Picture Placeholder 13">
            <a:extLst>
              <a:ext uri="{FF2B5EF4-FFF2-40B4-BE49-F238E27FC236}">
                <a16:creationId xmlns:a16="http://schemas.microsoft.com/office/drawing/2014/main" id="{7EC445C0-5369-48C8-A787-077E2F52B52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tretch>
            <a:fillRect/>
          </a:stretch>
        </p:blipFill>
        <p:spPr>
          <a:xfrm>
            <a:off x="6100695" y="0"/>
            <a:ext cx="6091305" cy="3429000"/>
          </a:xfrm>
        </p:spPr>
      </p:pic>
      <p:pic>
        <p:nvPicPr>
          <p:cNvPr id="12" name="Picture Placeholder 11">
            <a:extLst>
              <a:ext uri="{FF2B5EF4-FFF2-40B4-BE49-F238E27FC236}">
                <a16:creationId xmlns:a16="http://schemas.microsoft.com/office/drawing/2014/main" id="{8CF5B4AE-2809-43E5-AF02-C471A7A8928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A4BADB86-E481-CE4F-A65E-D6707B0F52AE}"/>
              </a:ext>
            </a:extLst>
          </p:cNvPr>
          <p:cNvSpPr>
            <a:spLocks noGrp="1"/>
          </p:cNvSpPr>
          <p:nvPr>
            <p:ph idx="1"/>
          </p:nvPr>
        </p:nvSpPr>
        <p:spPr/>
        <p:txBody>
          <a:bodyPr>
            <a:normAutofit/>
          </a:bodyPr>
          <a:lstStyle/>
          <a:p>
            <a:r>
              <a:rPr lang="en-US" dirty="0"/>
              <a:t>DAY 8 </a:t>
            </a:r>
            <a:r>
              <a:rPr lang="en-US" dirty="0">
                <a:solidFill>
                  <a:srgbClr val="F79520"/>
                </a:solidFill>
              </a:rPr>
              <a:t>|</a:t>
            </a:r>
            <a:r>
              <a:rPr lang="en-US" dirty="0"/>
              <a:t> Edinburgh--London</a:t>
            </a:r>
          </a:p>
          <a:p>
            <a:pPr lvl="1"/>
            <a:r>
              <a:rPr lang="en-US" dirty="0"/>
              <a:t>Travel to London via train</a:t>
            </a:r>
          </a:p>
          <a:p>
            <a:pPr lvl="1"/>
            <a:r>
              <a:rPr lang="en-US" dirty="0"/>
              <a:t>London city walk: Thames River, Trafalgar Square, National Gallery visit, Piccadilly Circus, Covent Garden, Leicester Square, Soho</a:t>
            </a:r>
          </a:p>
          <a:p>
            <a:pPr lvl="1"/>
            <a:r>
              <a:rPr lang="en-US" dirty="0"/>
              <a:t>Classic fish &amp; chips dinner</a:t>
            </a:r>
            <a:br>
              <a:rPr lang="en-US" dirty="0"/>
            </a:br>
            <a:endParaRPr lang="en-US" dirty="0"/>
          </a:p>
          <a:p>
            <a:r>
              <a:rPr lang="en-US" dirty="0"/>
              <a:t>DAY 9 </a:t>
            </a:r>
            <a:r>
              <a:rPr lang="en-US" dirty="0">
                <a:solidFill>
                  <a:srgbClr val="F79520"/>
                </a:solidFill>
              </a:rPr>
              <a:t>|</a:t>
            </a:r>
            <a:r>
              <a:rPr lang="en-US" dirty="0"/>
              <a:t> </a:t>
            </a:r>
            <a:r>
              <a:rPr lang="es-MX" dirty="0"/>
              <a:t>London </a:t>
            </a:r>
            <a:r>
              <a:rPr lang="es-MX" dirty="0" err="1"/>
              <a:t>landmarks</a:t>
            </a:r>
            <a:endParaRPr lang="en-US" dirty="0"/>
          </a:p>
          <a:p>
            <a:pPr lvl="1"/>
            <a:r>
              <a:rPr lang="en-US" dirty="0"/>
              <a:t>London guided sightseeing tour: Buckingham Palace, Big Ben, Houses of Parliament, Westminster Abbey, Tower Bridge, Hyde Park, St. Paul’s Cathedral</a:t>
            </a:r>
          </a:p>
          <a:p>
            <a:pPr lvl="1"/>
            <a:r>
              <a:rPr lang="en-US" i="1" dirty="0"/>
              <a:t>Optional Windsor Castle guided excursion - $80</a:t>
            </a:r>
            <a:br>
              <a:rPr lang="en-US" dirty="0"/>
            </a:br>
            <a:endParaRPr lang="en-US" dirty="0"/>
          </a:p>
          <a:p>
            <a:pPr marL="244475" lvl="1" indent="0">
              <a:buNone/>
            </a:pPr>
            <a:endParaRPr lang="en-US" dirty="0"/>
          </a:p>
        </p:txBody>
      </p:sp>
      <p:sp>
        <p:nvSpPr>
          <p:cNvPr id="6" name="TextBox 5">
            <a:extLst>
              <a:ext uri="{FF2B5EF4-FFF2-40B4-BE49-F238E27FC236}">
                <a16:creationId xmlns:a16="http://schemas.microsoft.com/office/drawing/2014/main" id="{A6911B4C-14E8-F34D-8FED-C9E25AA1DBA8}"/>
              </a:ext>
            </a:extLst>
          </p:cNvPr>
          <p:cNvSpPr txBox="1"/>
          <p:nvPr/>
        </p:nvSpPr>
        <p:spPr>
          <a:xfrm>
            <a:off x="11052699" y="2966558"/>
            <a:ext cx="859140" cy="261610"/>
          </a:xfrm>
          <a:prstGeom prst="rect">
            <a:avLst/>
          </a:prstGeom>
          <a:solidFill>
            <a:srgbClr val="364B8C"/>
          </a:solidFill>
        </p:spPr>
        <p:txBody>
          <a:bodyPr wrap="square" rtlCol="0">
            <a:spAutoFit/>
          </a:bodyPr>
          <a:lstStyle/>
          <a:p>
            <a:r>
              <a:rPr lang="en-US" sz="1100" dirty="0">
                <a:solidFill>
                  <a:schemeClr val="bg1"/>
                </a:solidFill>
              </a:rPr>
              <a:t>BIG BEN</a:t>
            </a:r>
          </a:p>
        </p:txBody>
      </p:sp>
      <p:pic>
        <p:nvPicPr>
          <p:cNvPr id="7" name="Picture 6">
            <a:extLst>
              <a:ext uri="{FF2B5EF4-FFF2-40B4-BE49-F238E27FC236}">
                <a16:creationId xmlns:a16="http://schemas.microsoft.com/office/drawing/2014/main" id="{A1DC1AD9-F315-5849-A56E-5AA702C9B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2930677"/>
            <a:ext cx="333373" cy="333373"/>
          </a:xfrm>
          <a:prstGeom prst="rect">
            <a:avLst/>
          </a:prstGeom>
        </p:spPr>
      </p:pic>
      <p:sp>
        <p:nvSpPr>
          <p:cNvPr id="8" name="TextBox 7">
            <a:extLst>
              <a:ext uri="{FF2B5EF4-FFF2-40B4-BE49-F238E27FC236}">
                <a16:creationId xmlns:a16="http://schemas.microsoft.com/office/drawing/2014/main" id="{62018F41-FD8A-A449-BC93-64FF94B3FB16}"/>
              </a:ext>
            </a:extLst>
          </p:cNvPr>
          <p:cNvSpPr txBox="1"/>
          <p:nvPr/>
        </p:nvSpPr>
        <p:spPr>
          <a:xfrm>
            <a:off x="10298097" y="6453470"/>
            <a:ext cx="1613743" cy="261610"/>
          </a:xfrm>
          <a:prstGeom prst="rect">
            <a:avLst/>
          </a:prstGeom>
          <a:solidFill>
            <a:srgbClr val="364B8C"/>
          </a:solidFill>
        </p:spPr>
        <p:txBody>
          <a:bodyPr wrap="square" rtlCol="0">
            <a:spAutoFit/>
          </a:bodyPr>
          <a:lstStyle/>
          <a:p>
            <a:r>
              <a:rPr lang="en-US" sz="1100" dirty="0">
                <a:solidFill>
                  <a:schemeClr val="bg1"/>
                </a:solidFill>
              </a:rPr>
              <a:t>BUCKINGHAM PALACE</a:t>
            </a:r>
          </a:p>
        </p:txBody>
      </p:sp>
      <p:pic>
        <p:nvPicPr>
          <p:cNvPr id="9" name="Picture 8">
            <a:extLst>
              <a:ext uri="{FF2B5EF4-FFF2-40B4-BE49-F238E27FC236}">
                <a16:creationId xmlns:a16="http://schemas.microsoft.com/office/drawing/2014/main" id="{3111E34A-C1EF-6F48-A62E-3ECB435562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6417589"/>
            <a:ext cx="333373" cy="333373"/>
          </a:xfrm>
          <a:prstGeom prst="rect">
            <a:avLst/>
          </a:prstGeom>
        </p:spPr>
      </p:pic>
      <p:sp>
        <p:nvSpPr>
          <p:cNvPr id="10" name="Rectangle 1">
            <a:extLst>
              <a:ext uri="{FF2B5EF4-FFF2-40B4-BE49-F238E27FC236}">
                <a16:creationId xmlns:a16="http://schemas.microsoft.com/office/drawing/2014/main" id="{120EBC8C-A005-4BD0-B12E-274EB5A68693}"/>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348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1" i="0" u="none" strike="noStrike" cap="none" normalizeH="0" baseline="0">
                <a:ln>
                  <a:noFill/>
                </a:ln>
                <a:solidFill>
                  <a:srgbClr val="626262"/>
                </a:solidFill>
                <a:effectLst/>
                <a:latin typeface="Verdana" panose="020B0604030504040204" pitchFamily="34" charset="0"/>
              </a:rPr>
              <a:t> End tour</a:t>
            </a:r>
          </a:p>
          <a:p>
            <a:pPr marL="0" marR="0" lvl="0" indent="0" algn="l" defTabSz="914400" rtl="0" eaLnBrk="0" fontAlgn="base" latinLnBrk="0" hangingPunct="0">
              <a:lnSpc>
                <a:spcPct val="100000"/>
              </a:lnSpc>
              <a:spcBef>
                <a:spcPct val="0"/>
              </a:spcBef>
              <a:spcAft>
                <a:spcPct val="0"/>
              </a:spcAft>
              <a:buClrTx/>
              <a:buSzTx/>
              <a:buFontTx/>
              <a:buChar char="•"/>
              <a:tabLst/>
            </a:pPr>
            <a:br>
              <a:rPr kumimoji="0" lang="es-MX" altLang="es-MX" sz="900" b="1" i="0" u="none" strike="noStrike" cap="none" normalizeH="0" baseline="0">
                <a:ln>
                  <a:noFill/>
                </a:ln>
                <a:solidFill>
                  <a:srgbClr val="626262"/>
                </a:solidFill>
                <a:effectLst/>
                <a:latin typeface="Verdana" panose="020B060403050404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602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CAED-D596-124B-B7B1-37030FD73B3F}"/>
              </a:ext>
            </a:extLst>
          </p:cNvPr>
          <p:cNvSpPr>
            <a:spLocks noGrp="1"/>
          </p:cNvSpPr>
          <p:nvPr>
            <p:ph type="title"/>
          </p:nvPr>
        </p:nvSpPr>
        <p:spPr>
          <a:xfrm>
            <a:off x="274707" y="365124"/>
            <a:ext cx="5816600" cy="1325563"/>
          </a:xfrm>
        </p:spPr>
        <p:txBody>
          <a:bodyPr/>
          <a:lstStyle/>
          <a:p>
            <a:r>
              <a:rPr lang="en-US" dirty="0"/>
              <a:t>Tour Itinerary</a:t>
            </a:r>
          </a:p>
        </p:txBody>
      </p:sp>
      <p:pic>
        <p:nvPicPr>
          <p:cNvPr id="12" name="Picture Placeholder 11">
            <a:extLst>
              <a:ext uri="{FF2B5EF4-FFF2-40B4-BE49-F238E27FC236}">
                <a16:creationId xmlns:a16="http://schemas.microsoft.com/office/drawing/2014/main" id="{D7BF6B07-17DC-4003-BBDC-41E96F86CF2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33CEA42C-D37C-4DEF-8F2B-717719F30537}"/>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A4BADB86-E481-CE4F-A65E-D6707B0F52AE}"/>
              </a:ext>
            </a:extLst>
          </p:cNvPr>
          <p:cNvSpPr>
            <a:spLocks noGrp="1"/>
          </p:cNvSpPr>
          <p:nvPr>
            <p:ph idx="1"/>
          </p:nvPr>
        </p:nvSpPr>
        <p:spPr/>
        <p:txBody>
          <a:bodyPr>
            <a:normAutofit fontScale="92500" lnSpcReduction="20000"/>
          </a:bodyPr>
          <a:lstStyle/>
          <a:p>
            <a:r>
              <a:rPr lang="en-US" dirty="0"/>
              <a:t>DAY 10 </a:t>
            </a:r>
            <a:r>
              <a:rPr lang="en-US" dirty="0">
                <a:solidFill>
                  <a:srgbClr val="F79520"/>
                </a:solidFill>
              </a:rPr>
              <a:t>|</a:t>
            </a:r>
            <a:r>
              <a:rPr lang="en-US" dirty="0"/>
              <a:t> Start extension to Paris</a:t>
            </a:r>
          </a:p>
          <a:p>
            <a:pPr lvl="1"/>
            <a:r>
              <a:rPr lang="en-US" dirty="0"/>
              <a:t>Eurostar Chunnel crossing</a:t>
            </a:r>
          </a:p>
          <a:p>
            <a:pPr lvl="1"/>
            <a:r>
              <a:rPr lang="en-US" dirty="0"/>
              <a:t>Paris city walk</a:t>
            </a:r>
          </a:p>
          <a:p>
            <a:pPr lvl="1"/>
            <a:r>
              <a:rPr lang="en-US" dirty="0"/>
              <a:t>Île de la </a:t>
            </a:r>
            <a:r>
              <a:rPr lang="en-US" dirty="0" err="1"/>
              <a:t>Cité</a:t>
            </a:r>
            <a:endParaRPr lang="en-US" dirty="0"/>
          </a:p>
          <a:p>
            <a:pPr lvl="1"/>
            <a:r>
              <a:rPr lang="en-US" dirty="0"/>
              <a:t>Notre Dame Cathedral</a:t>
            </a:r>
          </a:p>
          <a:p>
            <a:pPr lvl="1"/>
            <a:r>
              <a:rPr lang="en-US" dirty="0"/>
              <a:t>Île St. Louis</a:t>
            </a:r>
          </a:p>
          <a:p>
            <a:pPr lvl="1"/>
            <a:r>
              <a:rPr lang="en-US" dirty="0"/>
              <a:t>Latin Quarter visit</a:t>
            </a:r>
          </a:p>
          <a:p>
            <a:pPr lvl="1"/>
            <a:r>
              <a:rPr lang="en-US" dirty="0"/>
              <a:t>Dinner in Latin Quarter</a:t>
            </a:r>
            <a:br>
              <a:rPr lang="en-US" dirty="0"/>
            </a:br>
            <a:endParaRPr lang="en-US" dirty="0"/>
          </a:p>
          <a:p>
            <a:r>
              <a:rPr lang="en-US" dirty="0"/>
              <a:t>DAY 11 </a:t>
            </a:r>
            <a:r>
              <a:rPr lang="en-US" dirty="0">
                <a:solidFill>
                  <a:srgbClr val="F79520"/>
                </a:solidFill>
              </a:rPr>
              <a:t>|</a:t>
            </a:r>
            <a:r>
              <a:rPr lang="en-US" dirty="0"/>
              <a:t> </a:t>
            </a:r>
            <a:r>
              <a:rPr lang="es-MX" dirty="0"/>
              <a:t>Paris </a:t>
            </a:r>
            <a:r>
              <a:rPr lang="es-MX" dirty="0" err="1"/>
              <a:t>landmarks</a:t>
            </a:r>
            <a:endParaRPr lang="en-US" dirty="0"/>
          </a:p>
          <a:p>
            <a:pPr lvl="1"/>
            <a:r>
              <a:rPr lang="en-US" dirty="0"/>
              <a:t>Paris guided sightseeing tour: Arc de Triomphe, Champs </a:t>
            </a:r>
            <a:r>
              <a:rPr lang="en-US" dirty="0" err="1"/>
              <a:t>Élysées</a:t>
            </a:r>
            <a:r>
              <a:rPr lang="en-US" dirty="0"/>
              <a:t>, Eiffel Tower, Champ de Mars, École </a:t>
            </a:r>
            <a:r>
              <a:rPr lang="en-US" dirty="0" err="1"/>
              <a:t>Militaire</a:t>
            </a:r>
            <a:r>
              <a:rPr lang="en-US" dirty="0"/>
              <a:t>, Les Invalides, </a:t>
            </a:r>
            <a:r>
              <a:rPr lang="en-US" dirty="0" err="1"/>
              <a:t>Conciergerie</a:t>
            </a:r>
            <a:r>
              <a:rPr lang="en-US" dirty="0"/>
              <a:t>, Tuileries, Place </a:t>
            </a:r>
            <a:r>
              <a:rPr lang="en-US" dirty="0" err="1"/>
              <a:t>Vendôme</a:t>
            </a:r>
            <a:r>
              <a:rPr lang="en-US" dirty="0"/>
              <a:t>, Opera House</a:t>
            </a:r>
          </a:p>
          <a:p>
            <a:pPr lvl="1"/>
            <a:r>
              <a:rPr lang="en-US" dirty="0"/>
              <a:t>Louvre visit</a:t>
            </a:r>
          </a:p>
          <a:p>
            <a:pPr lvl="1"/>
            <a:r>
              <a:rPr lang="en-US" dirty="0"/>
              <a:t>Seine River cruise</a:t>
            </a:r>
            <a:br>
              <a:rPr lang="en-US" dirty="0"/>
            </a:br>
            <a:endParaRPr lang="en-US" dirty="0"/>
          </a:p>
          <a:p>
            <a:r>
              <a:rPr lang="en-US" dirty="0"/>
              <a:t>DAY 12 </a:t>
            </a:r>
            <a:r>
              <a:rPr lang="en-US" dirty="0">
                <a:solidFill>
                  <a:srgbClr val="F79520"/>
                </a:solidFill>
              </a:rPr>
              <a:t>|</a:t>
            </a:r>
            <a:r>
              <a:rPr lang="en-US" dirty="0"/>
              <a:t> </a:t>
            </a:r>
            <a:r>
              <a:rPr lang="es-MX" dirty="0" err="1"/>
              <a:t>End</a:t>
            </a:r>
            <a:r>
              <a:rPr lang="es-MX" dirty="0"/>
              <a:t> tour</a:t>
            </a:r>
          </a:p>
          <a:p>
            <a:pPr marL="244475" lvl="1" indent="0">
              <a:buNone/>
            </a:pPr>
            <a:endParaRPr lang="en-US" dirty="0"/>
          </a:p>
        </p:txBody>
      </p:sp>
      <p:sp>
        <p:nvSpPr>
          <p:cNvPr id="6" name="TextBox 5">
            <a:extLst>
              <a:ext uri="{FF2B5EF4-FFF2-40B4-BE49-F238E27FC236}">
                <a16:creationId xmlns:a16="http://schemas.microsoft.com/office/drawing/2014/main" id="{A6911B4C-14E8-F34D-8FED-C9E25AA1DBA8}"/>
              </a:ext>
            </a:extLst>
          </p:cNvPr>
          <p:cNvSpPr txBox="1"/>
          <p:nvPr/>
        </p:nvSpPr>
        <p:spPr>
          <a:xfrm>
            <a:off x="10659508" y="2966558"/>
            <a:ext cx="1252331" cy="261610"/>
          </a:xfrm>
          <a:prstGeom prst="rect">
            <a:avLst/>
          </a:prstGeom>
          <a:solidFill>
            <a:srgbClr val="364B8C"/>
          </a:solidFill>
        </p:spPr>
        <p:txBody>
          <a:bodyPr wrap="square" rtlCol="0">
            <a:spAutoFit/>
          </a:bodyPr>
          <a:lstStyle/>
          <a:p>
            <a:r>
              <a:rPr lang="en-US" sz="1100" dirty="0">
                <a:solidFill>
                  <a:schemeClr val="bg1"/>
                </a:solidFill>
              </a:rPr>
              <a:t>LATIN QUARTER</a:t>
            </a:r>
          </a:p>
        </p:txBody>
      </p:sp>
      <p:pic>
        <p:nvPicPr>
          <p:cNvPr id="7" name="Picture 6">
            <a:extLst>
              <a:ext uri="{FF2B5EF4-FFF2-40B4-BE49-F238E27FC236}">
                <a16:creationId xmlns:a16="http://schemas.microsoft.com/office/drawing/2014/main" id="{A1DC1AD9-F315-5849-A56E-5AA702C9B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2930677"/>
            <a:ext cx="333373" cy="333373"/>
          </a:xfrm>
          <a:prstGeom prst="rect">
            <a:avLst/>
          </a:prstGeom>
        </p:spPr>
      </p:pic>
      <p:sp>
        <p:nvSpPr>
          <p:cNvPr id="8" name="TextBox 7">
            <a:extLst>
              <a:ext uri="{FF2B5EF4-FFF2-40B4-BE49-F238E27FC236}">
                <a16:creationId xmlns:a16="http://schemas.microsoft.com/office/drawing/2014/main" id="{62018F41-FD8A-A449-BC93-64FF94B3FB16}"/>
              </a:ext>
            </a:extLst>
          </p:cNvPr>
          <p:cNvSpPr txBox="1"/>
          <p:nvPr/>
        </p:nvSpPr>
        <p:spPr>
          <a:xfrm>
            <a:off x="11123720" y="6453470"/>
            <a:ext cx="788119" cy="261610"/>
          </a:xfrm>
          <a:prstGeom prst="rect">
            <a:avLst/>
          </a:prstGeom>
          <a:solidFill>
            <a:srgbClr val="364B8C"/>
          </a:solidFill>
        </p:spPr>
        <p:txBody>
          <a:bodyPr wrap="square" rtlCol="0">
            <a:spAutoFit/>
          </a:bodyPr>
          <a:lstStyle/>
          <a:p>
            <a:r>
              <a:rPr lang="en-US" sz="1100" dirty="0">
                <a:solidFill>
                  <a:schemeClr val="bg1"/>
                </a:solidFill>
              </a:rPr>
              <a:t>LOUVRE </a:t>
            </a:r>
          </a:p>
        </p:txBody>
      </p:sp>
      <p:pic>
        <p:nvPicPr>
          <p:cNvPr id="9" name="Picture 8">
            <a:extLst>
              <a:ext uri="{FF2B5EF4-FFF2-40B4-BE49-F238E27FC236}">
                <a16:creationId xmlns:a16="http://schemas.microsoft.com/office/drawing/2014/main" id="{3111E34A-C1EF-6F48-A62E-3ECB435562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6417589"/>
            <a:ext cx="333373" cy="333373"/>
          </a:xfrm>
          <a:prstGeom prst="rect">
            <a:avLst/>
          </a:prstGeom>
        </p:spPr>
      </p:pic>
      <p:sp>
        <p:nvSpPr>
          <p:cNvPr id="10" name="Rectangle 1">
            <a:extLst>
              <a:ext uri="{FF2B5EF4-FFF2-40B4-BE49-F238E27FC236}">
                <a16:creationId xmlns:a16="http://schemas.microsoft.com/office/drawing/2014/main" id="{120EBC8C-A005-4BD0-B12E-274EB5A68693}"/>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348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1" i="0" u="none" strike="noStrike" cap="none" normalizeH="0" baseline="0">
                <a:ln>
                  <a:noFill/>
                </a:ln>
                <a:solidFill>
                  <a:srgbClr val="626262"/>
                </a:solidFill>
                <a:effectLst/>
                <a:latin typeface="Verdana" panose="020B0604030504040204" pitchFamily="34" charset="0"/>
              </a:rPr>
              <a:t> End tour</a:t>
            </a:r>
          </a:p>
          <a:p>
            <a:pPr marL="0" marR="0" lvl="0" indent="0" algn="l" defTabSz="914400" rtl="0" eaLnBrk="0" fontAlgn="base" latinLnBrk="0" hangingPunct="0">
              <a:lnSpc>
                <a:spcPct val="100000"/>
              </a:lnSpc>
              <a:spcBef>
                <a:spcPct val="0"/>
              </a:spcBef>
              <a:spcAft>
                <a:spcPct val="0"/>
              </a:spcAft>
              <a:buClrTx/>
              <a:buSzTx/>
              <a:buFontTx/>
              <a:buChar char="•"/>
              <a:tabLst/>
            </a:pPr>
            <a:br>
              <a:rPr kumimoji="0" lang="es-MX" altLang="es-MX" sz="900" b="1" i="0" u="none" strike="noStrike" cap="none" normalizeH="0" baseline="0">
                <a:ln>
                  <a:noFill/>
                </a:ln>
                <a:solidFill>
                  <a:srgbClr val="626262"/>
                </a:solidFill>
                <a:effectLst/>
                <a:latin typeface="Verdana" panose="020B060403050404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285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2F2F-FC2A-7A41-8996-8782219517E7}"/>
              </a:ext>
            </a:extLst>
          </p:cNvPr>
          <p:cNvSpPr>
            <a:spLocks noGrp="1"/>
          </p:cNvSpPr>
          <p:nvPr>
            <p:ph type="title"/>
          </p:nvPr>
        </p:nvSpPr>
        <p:spPr/>
        <p:txBody>
          <a:bodyPr/>
          <a:lstStyle/>
          <a:p>
            <a:r>
              <a:rPr lang="en-US" dirty="0"/>
              <a:t>What’s included</a:t>
            </a:r>
          </a:p>
        </p:txBody>
      </p:sp>
      <p:sp>
        <p:nvSpPr>
          <p:cNvPr id="3" name="Content Placeholder 2">
            <a:extLst>
              <a:ext uri="{FF2B5EF4-FFF2-40B4-BE49-F238E27FC236}">
                <a16:creationId xmlns:a16="http://schemas.microsoft.com/office/drawing/2014/main" id="{C03DDD02-9750-5043-9872-CDE3CA74B937}"/>
              </a:ext>
            </a:extLst>
          </p:cNvPr>
          <p:cNvSpPr>
            <a:spLocks noGrp="1"/>
          </p:cNvSpPr>
          <p:nvPr>
            <p:ph idx="11"/>
          </p:nvPr>
        </p:nvSpPr>
        <p:spPr>
          <a:xfrm>
            <a:off x="1313524" y="2327871"/>
            <a:ext cx="4395304" cy="275105"/>
          </a:xfrm>
        </p:spPr>
        <p:txBody>
          <a:bodyPr>
            <a:normAutofit fontScale="92500" lnSpcReduction="20000"/>
          </a:bodyPr>
          <a:lstStyle/>
          <a:p>
            <a:r>
              <a:rPr lang="en-US" dirty="0"/>
              <a:t>Round-trip airfare</a:t>
            </a:r>
          </a:p>
          <a:p>
            <a:endParaRPr lang="en-US" dirty="0"/>
          </a:p>
        </p:txBody>
      </p:sp>
      <p:sp>
        <p:nvSpPr>
          <p:cNvPr id="4" name="Content Placeholder 3">
            <a:extLst>
              <a:ext uri="{FF2B5EF4-FFF2-40B4-BE49-F238E27FC236}">
                <a16:creationId xmlns:a16="http://schemas.microsoft.com/office/drawing/2014/main" id="{9F139271-453A-864C-9BD0-51E7C0CB963F}"/>
              </a:ext>
            </a:extLst>
          </p:cNvPr>
          <p:cNvSpPr>
            <a:spLocks noGrp="1"/>
          </p:cNvSpPr>
          <p:nvPr>
            <p:ph idx="12"/>
          </p:nvPr>
        </p:nvSpPr>
        <p:spPr>
          <a:xfrm>
            <a:off x="1313524" y="3129035"/>
            <a:ext cx="4395304" cy="281810"/>
          </a:xfrm>
        </p:spPr>
        <p:txBody>
          <a:bodyPr>
            <a:normAutofit fontScale="92500" lnSpcReduction="20000"/>
          </a:bodyPr>
          <a:lstStyle/>
          <a:p>
            <a:r>
              <a:rPr lang="en-US" dirty="0"/>
              <a:t>All on-tour transportation</a:t>
            </a:r>
          </a:p>
          <a:p>
            <a:endParaRPr lang="en-US" dirty="0"/>
          </a:p>
        </p:txBody>
      </p:sp>
      <p:sp>
        <p:nvSpPr>
          <p:cNvPr id="5" name="Content Placeholder 4">
            <a:extLst>
              <a:ext uri="{FF2B5EF4-FFF2-40B4-BE49-F238E27FC236}">
                <a16:creationId xmlns:a16="http://schemas.microsoft.com/office/drawing/2014/main" id="{CF5CE34D-8D48-AC4F-880C-76B222BC95C3}"/>
              </a:ext>
            </a:extLst>
          </p:cNvPr>
          <p:cNvSpPr>
            <a:spLocks noGrp="1"/>
          </p:cNvSpPr>
          <p:nvPr>
            <p:ph idx="13"/>
          </p:nvPr>
        </p:nvSpPr>
        <p:spPr>
          <a:xfrm>
            <a:off x="1313524" y="3853078"/>
            <a:ext cx="4395304" cy="519335"/>
          </a:xfrm>
        </p:spPr>
        <p:txBody>
          <a:bodyPr>
            <a:normAutofit fontScale="85000" lnSpcReduction="20000"/>
          </a:bodyPr>
          <a:lstStyle/>
          <a:p>
            <a:pPr>
              <a:lnSpc>
                <a:spcPct val="110000"/>
              </a:lnSpc>
            </a:pPr>
            <a:r>
              <a:rPr lang="en-US" dirty="0"/>
              <a:t>Accommodation in triple or quad rooms with private bathrooms</a:t>
            </a:r>
          </a:p>
          <a:p>
            <a:endParaRPr lang="en-US" dirty="0"/>
          </a:p>
        </p:txBody>
      </p:sp>
      <p:sp>
        <p:nvSpPr>
          <p:cNvPr id="6" name="Content Placeholder 5">
            <a:extLst>
              <a:ext uri="{FF2B5EF4-FFF2-40B4-BE49-F238E27FC236}">
                <a16:creationId xmlns:a16="http://schemas.microsoft.com/office/drawing/2014/main" id="{7CD760D9-EA53-8F40-8DFC-CF9C8EB4DFD7}"/>
              </a:ext>
            </a:extLst>
          </p:cNvPr>
          <p:cNvSpPr>
            <a:spLocks noGrp="1"/>
          </p:cNvSpPr>
          <p:nvPr>
            <p:ph idx="14"/>
          </p:nvPr>
        </p:nvSpPr>
        <p:spPr>
          <a:xfrm>
            <a:off x="1313524" y="4731361"/>
            <a:ext cx="4395304" cy="304097"/>
          </a:xfrm>
        </p:spPr>
        <p:txBody>
          <a:bodyPr>
            <a:normAutofit fontScale="92500" lnSpcReduction="10000"/>
          </a:bodyPr>
          <a:lstStyle/>
          <a:p>
            <a:r>
              <a:rPr lang="en-US" dirty="0"/>
              <a:t>Full breakfast daily</a:t>
            </a:r>
          </a:p>
          <a:p>
            <a:endParaRPr lang="en-US" dirty="0"/>
          </a:p>
        </p:txBody>
      </p:sp>
      <p:sp>
        <p:nvSpPr>
          <p:cNvPr id="7" name="Content Placeholder 6">
            <a:extLst>
              <a:ext uri="{FF2B5EF4-FFF2-40B4-BE49-F238E27FC236}">
                <a16:creationId xmlns:a16="http://schemas.microsoft.com/office/drawing/2014/main" id="{E5A64495-4DB3-1648-8B90-3638D59B32AA}"/>
              </a:ext>
            </a:extLst>
          </p:cNvPr>
          <p:cNvSpPr>
            <a:spLocks noGrp="1"/>
          </p:cNvSpPr>
          <p:nvPr>
            <p:ph idx="15"/>
          </p:nvPr>
        </p:nvSpPr>
        <p:spPr>
          <a:xfrm>
            <a:off x="1313524" y="5510488"/>
            <a:ext cx="4395304" cy="275295"/>
          </a:xfrm>
        </p:spPr>
        <p:txBody>
          <a:bodyPr>
            <a:normAutofit fontScale="92500" lnSpcReduction="20000"/>
          </a:bodyPr>
          <a:lstStyle/>
          <a:p>
            <a:r>
              <a:rPr lang="en-US" dirty="0"/>
              <a:t>Hearty, authentic dinner daily</a:t>
            </a:r>
          </a:p>
          <a:p>
            <a:endParaRPr lang="en-US" dirty="0"/>
          </a:p>
        </p:txBody>
      </p:sp>
      <p:sp>
        <p:nvSpPr>
          <p:cNvPr id="8" name="Content Placeholder 7">
            <a:extLst>
              <a:ext uri="{FF2B5EF4-FFF2-40B4-BE49-F238E27FC236}">
                <a16:creationId xmlns:a16="http://schemas.microsoft.com/office/drawing/2014/main" id="{6471562C-F1BF-9E4B-9280-E594B78F9CF7}"/>
              </a:ext>
            </a:extLst>
          </p:cNvPr>
          <p:cNvSpPr>
            <a:spLocks noGrp="1"/>
          </p:cNvSpPr>
          <p:nvPr>
            <p:ph idx="16"/>
          </p:nvPr>
        </p:nvSpPr>
        <p:spPr>
          <a:xfrm>
            <a:off x="7055956" y="2283802"/>
            <a:ext cx="4395304" cy="369333"/>
          </a:xfrm>
        </p:spPr>
        <p:txBody>
          <a:bodyPr>
            <a:normAutofit fontScale="92500"/>
          </a:bodyPr>
          <a:lstStyle/>
          <a:p>
            <a:r>
              <a:rPr lang="en-US" dirty="0"/>
              <a:t>Entrance fees to attractions per itinerary</a:t>
            </a:r>
          </a:p>
          <a:p>
            <a:endParaRPr lang="en-US" dirty="0"/>
          </a:p>
        </p:txBody>
      </p:sp>
      <p:sp>
        <p:nvSpPr>
          <p:cNvPr id="9" name="Content Placeholder 8">
            <a:extLst>
              <a:ext uri="{FF2B5EF4-FFF2-40B4-BE49-F238E27FC236}">
                <a16:creationId xmlns:a16="http://schemas.microsoft.com/office/drawing/2014/main" id="{B7E9E561-13AE-604A-A6F9-E6693DC7CCC6}"/>
              </a:ext>
            </a:extLst>
          </p:cNvPr>
          <p:cNvSpPr>
            <a:spLocks noGrp="1"/>
          </p:cNvSpPr>
          <p:nvPr>
            <p:ph idx="17"/>
          </p:nvPr>
        </p:nvSpPr>
        <p:spPr>
          <a:xfrm>
            <a:off x="7055956" y="3045691"/>
            <a:ext cx="4538282" cy="635530"/>
          </a:xfrm>
        </p:spPr>
        <p:txBody>
          <a:bodyPr>
            <a:normAutofit fontScale="92500" lnSpcReduction="20000"/>
          </a:bodyPr>
          <a:lstStyle/>
          <a:p>
            <a:pPr>
              <a:lnSpc>
                <a:spcPct val="120000"/>
              </a:lnSpc>
            </a:pPr>
            <a:r>
              <a:rPr lang="en-US" dirty="0"/>
              <a:t>Guided sightseeing tours and city walks per itinerary</a:t>
            </a:r>
          </a:p>
          <a:p>
            <a:endParaRPr lang="en-US" dirty="0"/>
          </a:p>
        </p:txBody>
      </p:sp>
      <p:sp>
        <p:nvSpPr>
          <p:cNvPr id="10" name="Content Placeholder 9">
            <a:extLst>
              <a:ext uri="{FF2B5EF4-FFF2-40B4-BE49-F238E27FC236}">
                <a16:creationId xmlns:a16="http://schemas.microsoft.com/office/drawing/2014/main" id="{4F5EB8D1-5A5A-A742-84B9-C5D294A9AC67}"/>
              </a:ext>
            </a:extLst>
          </p:cNvPr>
          <p:cNvSpPr>
            <a:spLocks noGrp="1"/>
          </p:cNvSpPr>
          <p:nvPr>
            <p:ph idx="18"/>
          </p:nvPr>
        </p:nvSpPr>
        <p:spPr>
          <a:xfrm>
            <a:off x="7055956" y="3917750"/>
            <a:ext cx="4165419" cy="283207"/>
          </a:xfrm>
        </p:spPr>
        <p:txBody>
          <a:bodyPr>
            <a:normAutofit fontScale="92500" lnSpcReduction="20000"/>
          </a:bodyPr>
          <a:lstStyle/>
          <a:p>
            <a:r>
              <a:rPr lang="en-US" dirty="0"/>
              <a:t>Full-time, professional tour director</a:t>
            </a:r>
          </a:p>
          <a:p>
            <a:endParaRPr lang="en-US" dirty="0"/>
          </a:p>
        </p:txBody>
      </p:sp>
      <p:sp>
        <p:nvSpPr>
          <p:cNvPr id="11" name="Content Placeholder 10">
            <a:extLst>
              <a:ext uri="{FF2B5EF4-FFF2-40B4-BE49-F238E27FC236}">
                <a16:creationId xmlns:a16="http://schemas.microsoft.com/office/drawing/2014/main" id="{0AB752F7-238D-414A-B6CA-98C841BA8F5B}"/>
              </a:ext>
            </a:extLst>
          </p:cNvPr>
          <p:cNvSpPr>
            <a:spLocks noGrp="1"/>
          </p:cNvSpPr>
          <p:nvPr>
            <p:ph idx="19"/>
          </p:nvPr>
        </p:nvSpPr>
        <p:spPr>
          <a:xfrm>
            <a:off x="7055956" y="4731804"/>
            <a:ext cx="4395304" cy="493186"/>
          </a:xfrm>
        </p:spPr>
        <p:txBody>
          <a:bodyPr>
            <a:normAutofit fontScale="70000" lnSpcReduction="20000"/>
          </a:bodyPr>
          <a:lstStyle/>
          <a:p>
            <a:r>
              <a:rPr lang="en-US" sz="2400" dirty="0"/>
              <a:t>Online Tour </a:t>
            </a:r>
            <a:r>
              <a:rPr lang="en-US" sz="2400" dirty="0" err="1"/>
              <a:t>Diary</a:t>
            </a:r>
            <a:r>
              <a:rPr lang="en-US" sz="2400" baseline="30000" dirty="0" err="1"/>
              <a:t>TM</a:t>
            </a:r>
            <a:r>
              <a:rPr lang="en-US" sz="2400" dirty="0"/>
              <a:t>, so you can follow our journey from home</a:t>
            </a:r>
          </a:p>
          <a:p>
            <a:endParaRPr lang="en-US" dirty="0"/>
          </a:p>
        </p:txBody>
      </p:sp>
      <p:sp>
        <p:nvSpPr>
          <p:cNvPr id="12" name="Content Placeholder 11">
            <a:extLst>
              <a:ext uri="{FF2B5EF4-FFF2-40B4-BE49-F238E27FC236}">
                <a16:creationId xmlns:a16="http://schemas.microsoft.com/office/drawing/2014/main" id="{453DB3C5-42FC-B448-B56B-42CA7B1CC7C2}"/>
              </a:ext>
            </a:extLst>
          </p:cNvPr>
          <p:cNvSpPr>
            <a:spLocks noGrp="1"/>
          </p:cNvSpPr>
          <p:nvPr>
            <p:ph idx="20"/>
          </p:nvPr>
        </p:nvSpPr>
        <p:spPr>
          <a:xfrm>
            <a:off x="7055956" y="5532522"/>
            <a:ext cx="4395304" cy="275294"/>
          </a:xfrm>
        </p:spPr>
        <p:txBody>
          <a:bodyPr>
            <a:normAutofit fontScale="92500" lnSpcReduction="20000"/>
          </a:bodyPr>
          <a:lstStyle/>
          <a:p>
            <a:r>
              <a:rPr lang="en-US" dirty="0"/>
              <a:t>24-hour emergency service</a:t>
            </a:r>
          </a:p>
          <a:p>
            <a:endParaRPr lang="en-US" dirty="0"/>
          </a:p>
          <a:p>
            <a:endParaRPr lang="en-US" dirty="0"/>
          </a:p>
        </p:txBody>
      </p:sp>
    </p:spTree>
    <p:extLst>
      <p:ext uri="{BB962C8B-B14F-4D97-AF65-F5344CB8AC3E}">
        <p14:creationId xmlns:p14="http://schemas.microsoft.com/office/powerpoint/2010/main" val="58600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CD4-03A0-5F4C-910B-580EB4B8BD55}"/>
              </a:ext>
            </a:extLst>
          </p:cNvPr>
          <p:cNvSpPr>
            <a:spLocks noGrp="1"/>
          </p:cNvSpPr>
          <p:nvPr>
            <p:ph type="title"/>
          </p:nvPr>
        </p:nvSpPr>
        <p:spPr/>
        <p:txBody>
          <a:bodyPr/>
          <a:lstStyle/>
          <a:p>
            <a:r>
              <a:rPr lang="en-US" dirty="0"/>
              <a:t>Your responsibilities</a:t>
            </a:r>
          </a:p>
        </p:txBody>
      </p:sp>
      <p:sp>
        <p:nvSpPr>
          <p:cNvPr id="3" name="Content Placeholder 2">
            <a:extLst>
              <a:ext uri="{FF2B5EF4-FFF2-40B4-BE49-F238E27FC236}">
                <a16:creationId xmlns:a16="http://schemas.microsoft.com/office/drawing/2014/main" id="{587E6937-426D-EC4B-AC50-BBF54B1AE85C}"/>
              </a:ext>
            </a:extLst>
          </p:cNvPr>
          <p:cNvSpPr>
            <a:spLocks noGrp="1"/>
          </p:cNvSpPr>
          <p:nvPr>
            <p:ph idx="13"/>
          </p:nvPr>
        </p:nvSpPr>
        <p:spPr/>
        <p:txBody>
          <a:bodyPr/>
          <a:lstStyle/>
          <a:p>
            <a:r>
              <a:rPr lang="en-US" dirty="0"/>
              <a:t>Acquiring a passport and visa (if applicable)</a:t>
            </a:r>
          </a:p>
        </p:txBody>
      </p:sp>
      <p:sp>
        <p:nvSpPr>
          <p:cNvPr id="4" name="Content Placeholder 3">
            <a:extLst>
              <a:ext uri="{FF2B5EF4-FFF2-40B4-BE49-F238E27FC236}">
                <a16:creationId xmlns:a16="http://schemas.microsoft.com/office/drawing/2014/main" id="{CB83059F-5B79-BF47-98D0-C18F751AD1B4}"/>
              </a:ext>
            </a:extLst>
          </p:cNvPr>
          <p:cNvSpPr>
            <a:spLocks noGrp="1"/>
          </p:cNvSpPr>
          <p:nvPr>
            <p:ph idx="14"/>
          </p:nvPr>
        </p:nvSpPr>
        <p:spPr/>
        <p:txBody>
          <a:bodyPr/>
          <a:lstStyle/>
          <a:p>
            <a:r>
              <a:rPr lang="en-US" dirty="0"/>
              <a:t>Travel to and from the airport, for departure and arrival back home</a:t>
            </a:r>
          </a:p>
        </p:txBody>
      </p:sp>
      <p:sp>
        <p:nvSpPr>
          <p:cNvPr id="5" name="Content Placeholder 4">
            <a:extLst>
              <a:ext uri="{FF2B5EF4-FFF2-40B4-BE49-F238E27FC236}">
                <a16:creationId xmlns:a16="http://schemas.microsoft.com/office/drawing/2014/main" id="{AA807F16-B15A-EF44-B382-8E8942A6E2DD}"/>
              </a:ext>
            </a:extLst>
          </p:cNvPr>
          <p:cNvSpPr>
            <a:spLocks noGrp="1"/>
          </p:cNvSpPr>
          <p:nvPr>
            <p:ph idx="15"/>
          </p:nvPr>
        </p:nvSpPr>
        <p:spPr/>
        <p:txBody>
          <a:bodyPr vert="horz" lIns="91440" tIns="45720" rIns="91440" bIns="45720" rtlCol="0" anchor="t">
            <a:normAutofit fontScale="92500" lnSpcReduction="20000"/>
          </a:bodyPr>
          <a:lstStyle/>
          <a:p>
            <a:r>
              <a:rPr lang="en-US" dirty="0"/>
              <a:t>Tips for our tour director and bus driver (unless included).</a:t>
            </a:r>
          </a:p>
          <a:p>
            <a:r>
              <a:rPr lang="en-US" dirty="0">
                <a:latin typeface="Arial"/>
                <a:cs typeface="Arial"/>
              </a:rPr>
              <a:t>INCLUDED IN TOUR PRICE!!</a:t>
            </a:r>
          </a:p>
        </p:txBody>
      </p:sp>
      <p:sp>
        <p:nvSpPr>
          <p:cNvPr id="6" name="Content Placeholder 5">
            <a:extLst>
              <a:ext uri="{FF2B5EF4-FFF2-40B4-BE49-F238E27FC236}">
                <a16:creationId xmlns:a16="http://schemas.microsoft.com/office/drawing/2014/main" id="{6FFC194B-68CD-9E45-8904-653060BC9CD1}"/>
              </a:ext>
            </a:extLst>
          </p:cNvPr>
          <p:cNvSpPr>
            <a:spLocks noGrp="1"/>
          </p:cNvSpPr>
          <p:nvPr>
            <p:ph idx="16"/>
          </p:nvPr>
        </p:nvSpPr>
        <p:spPr>
          <a:xfrm>
            <a:off x="9134299" y="5137983"/>
            <a:ext cx="2376981" cy="1610058"/>
          </a:xfrm>
        </p:spPr>
        <p:txBody>
          <a:bodyPr>
            <a:noAutofit/>
          </a:bodyPr>
          <a:lstStyle/>
          <a:p>
            <a:r>
              <a:rPr lang="en-US" dirty="0"/>
              <a:t>Spending money for optional excursions, free-time activities, lunches, beverages/snacks, and souvenirs</a:t>
            </a:r>
          </a:p>
        </p:txBody>
      </p:sp>
    </p:spTree>
    <p:extLst>
      <p:ext uri="{BB962C8B-B14F-4D97-AF65-F5344CB8AC3E}">
        <p14:creationId xmlns:p14="http://schemas.microsoft.com/office/powerpoint/2010/main" val="125001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1595-9589-7B44-AB3E-6DB6ED21A79C}"/>
              </a:ext>
            </a:extLst>
          </p:cNvPr>
          <p:cNvSpPr>
            <a:spLocks noGrp="1"/>
          </p:cNvSpPr>
          <p:nvPr>
            <p:ph type="title"/>
          </p:nvPr>
        </p:nvSpPr>
        <p:spPr/>
        <p:txBody>
          <a:bodyPr/>
          <a:lstStyle/>
          <a:p>
            <a:r>
              <a:rPr lang="en-US" dirty="0"/>
              <a:t>Your responsibilities</a:t>
            </a:r>
          </a:p>
        </p:txBody>
      </p:sp>
      <p:sp>
        <p:nvSpPr>
          <p:cNvPr id="3" name="Content Placeholder 2">
            <a:extLst>
              <a:ext uri="{FF2B5EF4-FFF2-40B4-BE49-F238E27FC236}">
                <a16:creationId xmlns:a16="http://schemas.microsoft.com/office/drawing/2014/main" id="{EC94B268-F3D3-8746-834F-6A59C9B94BFB}"/>
              </a:ext>
            </a:extLst>
          </p:cNvPr>
          <p:cNvSpPr>
            <a:spLocks noGrp="1"/>
          </p:cNvSpPr>
          <p:nvPr>
            <p:ph idx="11"/>
          </p:nvPr>
        </p:nvSpPr>
        <p:spPr/>
        <p:txBody>
          <a:bodyPr/>
          <a:lstStyle/>
          <a:p>
            <a:r>
              <a:rPr lang="en-US" dirty="0"/>
              <a:t>Travel Protection Plan</a:t>
            </a:r>
          </a:p>
        </p:txBody>
      </p:sp>
      <p:sp>
        <p:nvSpPr>
          <p:cNvPr id="4" name="Content Placeholder 3">
            <a:extLst>
              <a:ext uri="{FF2B5EF4-FFF2-40B4-BE49-F238E27FC236}">
                <a16:creationId xmlns:a16="http://schemas.microsoft.com/office/drawing/2014/main" id="{E4B24612-3DCC-C54C-8BE3-3F73F11D0BDA}"/>
              </a:ext>
            </a:extLst>
          </p:cNvPr>
          <p:cNvSpPr>
            <a:spLocks noGrp="1"/>
          </p:cNvSpPr>
          <p:nvPr>
            <p:ph idx="16"/>
          </p:nvPr>
        </p:nvSpPr>
        <p:spPr/>
        <p:txBody>
          <a:bodyPr/>
          <a:lstStyle/>
          <a:p>
            <a:r>
              <a:rPr lang="en-US" dirty="0"/>
              <a:t>Travel Protection Plan PLUS</a:t>
            </a:r>
          </a:p>
        </p:txBody>
      </p:sp>
      <p:sp>
        <p:nvSpPr>
          <p:cNvPr id="5" name="Content Placeholder 4">
            <a:extLst>
              <a:ext uri="{FF2B5EF4-FFF2-40B4-BE49-F238E27FC236}">
                <a16:creationId xmlns:a16="http://schemas.microsoft.com/office/drawing/2014/main" id="{2575A20F-0A8F-0B45-8CA7-C168EA25FD17}"/>
              </a:ext>
            </a:extLst>
          </p:cNvPr>
          <p:cNvSpPr>
            <a:spLocks noGrp="1"/>
          </p:cNvSpPr>
          <p:nvPr>
            <p:ph idx="17"/>
          </p:nvPr>
        </p:nvSpPr>
        <p:spPr/>
        <p:txBody>
          <a:bodyPr>
            <a:normAutofit fontScale="92500" lnSpcReduction="10000"/>
          </a:bodyPr>
          <a:lstStyle/>
          <a:p>
            <a:r>
              <a:rPr lang="en-US" dirty="0"/>
              <a:t>This plan covers your child for:</a:t>
            </a:r>
          </a:p>
          <a:p>
            <a:pPr lvl="1"/>
            <a:r>
              <a:rPr lang="en-US" dirty="0"/>
              <a:t>A traveler’s injury, sickness, or death of a</a:t>
            </a:r>
            <a:br>
              <a:rPr lang="en-US" dirty="0"/>
            </a:br>
            <a:r>
              <a:rPr lang="en-US" dirty="0"/>
              <a:t>family member</a:t>
            </a:r>
          </a:p>
          <a:p>
            <a:pPr lvl="1"/>
            <a:r>
              <a:rPr lang="en-US" dirty="0"/>
              <a:t>Theft of passport or visas</a:t>
            </a:r>
          </a:p>
          <a:p>
            <a:pPr lvl="1"/>
            <a:r>
              <a:rPr lang="en-US" dirty="0"/>
              <a:t>Flight cancellations due to strike or bad weather</a:t>
            </a:r>
          </a:p>
          <a:p>
            <a:pPr lvl="1"/>
            <a:r>
              <a:rPr lang="en-US" dirty="0"/>
              <a:t>Loss of luggage and personal effects</a:t>
            </a:r>
          </a:p>
          <a:p>
            <a:pPr lvl="1"/>
            <a:r>
              <a:rPr lang="en-US" dirty="0"/>
              <a:t>Trip cancellation or trip interruption due to covered reasons such as a covered sickness, illness, or injury</a:t>
            </a:r>
          </a:p>
          <a:p>
            <a:pPr lvl="1"/>
            <a:r>
              <a:rPr lang="en-US" dirty="0"/>
              <a:t>Trip cancellation or trip interruption due to terrorist acts, as defined</a:t>
            </a:r>
          </a:p>
        </p:txBody>
      </p:sp>
      <p:sp>
        <p:nvSpPr>
          <p:cNvPr id="6" name="Content Placeholder 5">
            <a:extLst>
              <a:ext uri="{FF2B5EF4-FFF2-40B4-BE49-F238E27FC236}">
                <a16:creationId xmlns:a16="http://schemas.microsoft.com/office/drawing/2014/main" id="{7A5067B0-6456-C341-A552-3A22D0A8A2B7}"/>
              </a:ext>
            </a:extLst>
          </p:cNvPr>
          <p:cNvSpPr>
            <a:spLocks noGrp="1"/>
          </p:cNvSpPr>
          <p:nvPr>
            <p:ph idx="18"/>
          </p:nvPr>
        </p:nvSpPr>
        <p:spPr/>
        <p:txBody>
          <a:bodyPr/>
          <a:lstStyle/>
          <a:p>
            <a:r>
              <a:rPr lang="en-US" dirty="0"/>
              <a:t>This plan covers your child for:</a:t>
            </a:r>
          </a:p>
          <a:p>
            <a:pPr lvl="1"/>
            <a:r>
              <a:rPr lang="en-US" dirty="0"/>
              <a:t>Everything in the standard plan</a:t>
            </a:r>
          </a:p>
          <a:p>
            <a:pPr lvl="1"/>
            <a:r>
              <a:rPr lang="en-US" dirty="0"/>
              <a:t>Plus </a:t>
            </a:r>
            <a:r>
              <a:rPr lang="en-US" dirty="0" err="1"/>
              <a:t>Explorica’s</a:t>
            </a:r>
            <a:r>
              <a:rPr lang="en-US" dirty="0"/>
              <a:t> exclusive ”Cancel for Any Reason” protection: </a:t>
            </a:r>
          </a:p>
          <a:p>
            <a:pPr lvl="2"/>
            <a:r>
              <a:rPr lang="en-US" dirty="0"/>
              <a:t>If you cancel your trip 48 hours (2 days) or more before your scheduled departure date, you will be reimbursed for 75% of the non-refundable cancellation fees, less the deposit and insurance premium</a:t>
            </a:r>
          </a:p>
        </p:txBody>
      </p:sp>
      <p:sp>
        <p:nvSpPr>
          <p:cNvPr id="7" name="Content Placeholder 6">
            <a:extLst>
              <a:ext uri="{FF2B5EF4-FFF2-40B4-BE49-F238E27FC236}">
                <a16:creationId xmlns:a16="http://schemas.microsoft.com/office/drawing/2014/main" id="{DF080D24-C0AC-0D4E-A51A-25E7A9724922}"/>
              </a:ext>
            </a:extLst>
          </p:cNvPr>
          <p:cNvSpPr>
            <a:spLocks noGrp="1"/>
          </p:cNvSpPr>
          <p:nvPr>
            <p:ph idx="19"/>
          </p:nvPr>
        </p:nvSpPr>
        <p:spPr/>
        <p:txBody>
          <a:bodyPr/>
          <a:lstStyle/>
          <a:p>
            <a:r>
              <a:rPr lang="en-US" dirty="0"/>
              <a:t>$24/day</a:t>
            </a:r>
          </a:p>
        </p:txBody>
      </p:sp>
      <p:sp>
        <p:nvSpPr>
          <p:cNvPr id="8" name="Content Placeholder 7">
            <a:extLst>
              <a:ext uri="{FF2B5EF4-FFF2-40B4-BE49-F238E27FC236}">
                <a16:creationId xmlns:a16="http://schemas.microsoft.com/office/drawing/2014/main" id="{CD5DD607-B964-7044-B980-0F5D71999F55}"/>
              </a:ext>
            </a:extLst>
          </p:cNvPr>
          <p:cNvSpPr>
            <a:spLocks noGrp="1"/>
          </p:cNvSpPr>
          <p:nvPr>
            <p:ph idx="20"/>
          </p:nvPr>
        </p:nvSpPr>
        <p:spPr/>
        <p:txBody>
          <a:bodyPr/>
          <a:lstStyle/>
          <a:p>
            <a:r>
              <a:rPr lang="en-US" dirty="0"/>
              <a:t>$16/day</a:t>
            </a:r>
          </a:p>
        </p:txBody>
      </p:sp>
    </p:spTree>
    <p:extLst>
      <p:ext uri="{BB962C8B-B14F-4D97-AF65-F5344CB8AC3E}">
        <p14:creationId xmlns:p14="http://schemas.microsoft.com/office/powerpoint/2010/main" val="209556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5EBAB-E7DC-BE4A-8A66-FF9B192D5EB9}"/>
              </a:ext>
            </a:extLst>
          </p:cNvPr>
          <p:cNvSpPr>
            <a:spLocks noGrp="1"/>
          </p:cNvSpPr>
          <p:nvPr>
            <p:ph idx="11"/>
          </p:nvPr>
        </p:nvSpPr>
        <p:spPr/>
        <p:txBody>
          <a:bodyPr/>
          <a:lstStyle/>
          <a:p>
            <a:r>
              <a:rPr lang="en-US" dirty="0"/>
              <a:t>Passports</a:t>
            </a:r>
          </a:p>
          <a:p>
            <a:pPr lvl="1"/>
            <a:r>
              <a:rPr lang="en-US" dirty="0"/>
              <a:t>The application process takes 4-6 weeks, so plan accordingly.</a:t>
            </a:r>
          </a:p>
        </p:txBody>
      </p:sp>
      <p:sp>
        <p:nvSpPr>
          <p:cNvPr id="3" name="Content Placeholder 2">
            <a:extLst>
              <a:ext uri="{FF2B5EF4-FFF2-40B4-BE49-F238E27FC236}">
                <a16:creationId xmlns:a16="http://schemas.microsoft.com/office/drawing/2014/main" id="{BAF2FC6C-795F-B546-9292-C7B8F5B5DAB1}"/>
              </a:ext>
            </a:extLst>
          </p:cNvPr>
          <p:cNvSpPr>
            <a:spLocks noGrp="1"/>
          </p:cNvSpPr>
          <p:nvPr>
            <p:ph idx="12"/>
          </p:nvPr>
        </p:nvSpPr>
        <p:spPr>
          <a:xfrm>
            <a:off x="6220670" y="4158589"/>
            <a:ext cx="4539693" cy="2149613"/>
          </a:xfrm>
        </p:spPr>
        <p:txBody>
          <a:bodyPr>
            <a:normAutofit/>
          </a:bodyPr>
          <a:lstStyle/>
          <a:p>
            <a:r>
              <a:rPr lang="en-US" dirty="0"/>
              <a:t>Visas</a:t>
            </a:r>
          </a:p>
          <a:p>
            <a:pPr lvl="1"/>
            <a:r>
              <a:rPr lang="en-US" dirty="0"/>
              <a:t>Since requirements vary for each nationality, we recommend all travelers verify the individual requirements for their nationality with the local consulate for all the countries to be visited, or </a:t>
            </a:r>
            <a:r>
              <a:rPr lang="en-US" dirty="0" err="1"/>
              <a:t>VisaCentral</a:t>
            </a:r>
            <a:r>
              <a:rPr lang="en-US" dirty="0"/>
              <a:t>, </a:t>
            </a:r>
            <a:r>
              <a:rPr lang="en-US" dirty="0" err="1"/>
              <a:t>Explorica’s</a:t>
            </a:r>
            <a:r>
              <a:rPr lang="en-US" dirty="0"/>
              <a:t> partner for travel visas.</a:t>
            </a:r>
          </a:p>
        </p:txBody>
      </p:sp>
      <p:sp>
        <p:nvSpPr>
          <p:cNvPr id="4" name="Title 3">
            <a:extLst>
              <a:ext uri="{FF2B5EF4-FFF2-40B4-BE49-F238E27FC236}">
                <a16:creationId xmlns:a16="http://schemas.microsoft.com/office/drawing/2014/main" id="{35675A18-1DB7-FD4B-8050-4F2403175B62}"/>
              </a:ext>
            </a:extLst>
          </p:cNvPr>
          <p:cNvSpPr>
            <a:spLocks noGrp="1"/>
          </p:cNvSpPr>
          <p:nvPr>
            <p:ph type="title"/>
          </p:nvPr>
        </p:nvSpPr>
        <p:spPr/>
        <p:txBody>
          <a:bodyPr/>
          <a:lstStyle/>
          <a:p>
            <a:r>
              <a:rPr lang="en-US" dirty="0"/>
              <a:t>Passports &amp; visas</a:t>
            </a:r>
          </a:p>
        </p:txBody>
      </p:sp>
    </p:spTree>
    <p:extLst>
      <p:ext uri="{BB962C8B-B14F-4D97-AF65-F5344CB8AC3E}">
        <p14:creationId xmlns:p14="http://schemas.microsoft.com/office/powerpoint/2010/main" val="228899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32A4-C774-2644-9B0E-D4E789AE6085}"/>
              </a:ext>
            </a:extLst>
          </p:cNvPr>
          <p:cNvSpPr>
            <a:spLocks noGrp="1"/>
          </p:cNvSpPr>
          <p:nvPr>
            <p:ph type="title"/>
          </p:nvPr>
        </p:nvSpPr>
        <p:spPr/>
        <p:txBody>
          <a:bodyPr/>
          <a:lstStyle/>
          <a:p>
            <a:r>
              <a:rPr lang="en-US" dirty="0"/>
              <a:t>Academic Credit</a:t>
            </a:r>
          </a:p>
        </p:txBody>
      </p:sp>
      <p:sp>
        <p:nvSpPr>
          <p:cNvPr id="3" name="Content Placeholder 2">
            <a:extLst>
              <a:ext uri="{FF2B5EF4-FFF2-40B4-BE49-F238E27FC236}">
                <a16:creationId xmlns:a16="http://schemas.microsoft.com/office/drawing/2014/main" id="{9D3FE486-F047-1744-A6FC-13FB696E2A33}"/>
              </a:ext>
            </a:extLst>
          </p:cNvPr>
          <p:cNvSpPr>
            <a:spLocks noGrp="1"/>
          </p:cNvSpPr>
          <p:nvPr>
            <p:ph idx="11"/>
          </p:nvPr>
        </p:nvSpPr>
        <p:spPr/>
        <p:txBody>
          <a:bodyPr>
            <a:normAutofit fontScale="92500" lnSpcReduction="10000"/>
          </a:bodyPr>
          <a:lstStyle/>
          <a:p>
            <a:pPr lvl="1"/>
            <a:r>
              <a:rPr lang="en-US" dirty="0"/>
              <a:t>Students can complete assignments before, during, and/or after the tour.</a:t>
            </a:r>
          </a:p>
          <a:p>
            <a:pPr lvl="1"/>
            <a:r>
              <a:rPr lang="en-US" dirty="0"/>
              <a:t>This option provides the opportunity to earn high school and/or college credit for their travel experience.</a:t>
            </a:r>
          </a:p>
        </p:txBody>
      </p:sp>
      <p:sp>
        <p:nvSpPr>
          <p:cNvPr id="4" name="Content Placeholder 3">
            <a:extLst>
              <a:ext uri="{FF2B5EF4-FFF2-40B4-BE49-F238E27FC236}">
                <a16:creationId xmlns:a16="http://schemas.microsoft.com/office/drawing/2014/main" id="{62BCB2B1-9FC4-3340-A8C1-142A4415B00C}"/>
              </a:ext>
            </a:extLst>
          </p:cNvPr>
          <p:cNvSpPr>
            <a:spLocks noGrp="1"/>
          </p:cNvSpPr>
          <p:nvPr>
            <p:ph idx="12"/>
          </p:nvPr>
        </p:nvSpPr>
        <p:spPr>
          <a:xfrm>
            <a:off x="1237017" y="3327366"/>
            <a:ext cx="4395304" cy="1638173"/>
          </a:xfrm>
        </p:spPr>
        <p:txBody>
          <a:bodyPr>
            <a:normAutofit fontScale="92500"/>
          </a:bodyPr>
          <a:lstStyle/>
          <a:p>
            <a:r>
              <a:rPr lang="en-US" sz="1600" dirty="0"/>
              <a:t>High school credit (students in grades 6-12)</a:t>
            </a:r>
          </a:p>
          <a:p>
            <a:pPr lvl="1"/>
            <a:r>
              <a:rPr lang="en-US" sz="1200" dirty="0"/>
              <a:t>Middle and high school students can earn </a:t>
            </a:r>
            <a:r>
              <a:rPr lang="en-US" sz="1200" b="1" dirty="0"/>
              <a:t>free high school credit </a:t>
            </a:r>
            <a:r>
              <a:rPr lang="en-US" sz="1200" dirty="0"/>
              <a:t>in conjunction with their trip. To participate, choose a course from the options carefully paired with your travel program, then work at your own pace to complete the online coursework within six months of your tour. (.5 HS credits)</a:t>
            </a:r>
          </a:p>
        </p:txBody>
      </p:sp>
      <p:sp>
        <p:nvSpPr>
          <p:cNvPr id="5" name="Content Placeholder 4">
            <a:extLst>
              <a:ext uri="{FF2B5EF4-FFF2-40B4-BE49-F238E27FC236}">
                <a16:creationId xmlns:a16="http://schemas.microsoft.com/office/drawing/2014/main" id="{530F8929-327A-5147-9BA5-8A80EA112AC6}"/>
              </a:ext>
            </a:extLst>
          </p:cNvPr>
          <p:cNvSpPr>
            <a:spLocks noGrp="1"/>
          </p:cNvSpPr>
          <p:nvPr>
            <p:ph idx="13"/>
          </p:nvPr>
        </p:nvSpPr>
        <p:spPr>
          <a:xfrm>
            <a:off x="1237017" y="4713122"/>
            <a:ext cx="4395304" cy="1930745"/>
          </a:xfrm>
        </p:spPr>
        <p:txBody>
          <a:bodyPr>
            <a:normAutofit fontScale="77500" lnSpcReduction="20000"/>
          </a:bodyPr>
          <a:lstStyle/>
          <a:p>
            <a:r>
              <a:rPr lang="en-US" sz="1900" dirty="0"/>
              <a:t>College credit (students in grades 9-12)</a:t>
            </a:r>
          </a:p>
          <a:p>
            <a:pPr lvl="1"/>
            <a:r>
              <a:rPr lang="en-US" dirty="0" err="1"/>
              <a:t>Explorica</a:t>
            </a:r>
            <a:r>
              <a:rPr lang="en-US" dirty="0"/>
              <a:t> partners with George Mason University to issue college credit in conjunction with our travel programs.</a:t>
            </a:r>
          </a:p>
          <a:p>
            <a:pPr lvl="1"/>
            <a:r>
              <a:rPr lang="en-US" dirty="0"/>
              <a:t>High school students can earn college credit by successfully completing a course after they return from their travel program. Choose a </a:t>
            </a:r>
            <a:r>
              <a:rPr lang="en-US" b="1" dirty="0"/>
              <a:t>1-credit or 3-credit </a:t>
            </a:r>
            <a:r>
              <a:rPr lang="en-US" dirty="0"/>
              <a:t>course option, then work at your own pace to complete the online coursework within six months of your tour. </a:t>
            </a:r>
            <a:endParaRPr lang="en-US" i="1" dirty="0"/>
          </a:p>
          <a:p>
            <a:pPr lvl="1"/>
            <a:r>
              <a:rPr lang="en-US" dirty="0"/>
              <a:t>The cost of credits is based on George Mason University's competitive fees.</a:t>
            </a:r>
          </a:p>
        </p:txBody>
      </p:sp>
    </p:spTree>
    <p:extLst>
      <p:ext uri="{BB962C8B-B14F-4D97-AF65-F5344CB8AC3E}">
        <p14:creationId xmlns:p14="http://schemas.microsoft.com/office/powerpoint/2010/main" val="199006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7F59-ECAB-3244-A987-869C708E221F}"/>
              </a:ext>
            </a:extLst>
          </p:cNvPr>
          <p:cNvSpPr>
            <a:spLocks noGrp="1"/>
          </p:cNvSpPr>
          <p:nvPr>
            <p:ph type="title"/>
          </p:nvPr>
        </p:nvSpPr>
        <p:spPr/>
        <p:txBody>
          <a:bodyPr/>
          <a:lstStyle/>
          <a:p>
            <a:r>
              <a:rPr lang="en-US" dirty="0"/>
              <a:t>Easy ways to pay</a:t>
            </a:r>
          </a:p>
        </p:txBody>
      </p:sp>
      <p:sp>
        <p:nvSpPr>
          <p:cNvPr id="3" name="Content Placeholder 2">
            <a:extLst>
              <a:ext uri="{FF2B5EF4-FFF2-40B4-BE49-F238E27FC236}">
                <a16:creationId xmlns:a16="http://schemas.microsoft.com/office/drawing/2014/main" id="{08DF50BE-FDE0-EB4E-A13D-87D2FDF03BA7}"/>
              </a:ext>
            </a:extLst>
          </p:cNvPr>
          <p:cNvSpPr>
            <a:spLocks noGrp="1"/>
          </p:cNvSpPr>
          <p:nvPr>
            <p:ph idx="15"/>
          </p:nvPr>
        </p:nvSpPr>
        <p:spPr>
          <a:xfrm>
            <a:off x="-22206" y="4570158"/>
            <a:ext cx="4395304" cy="1922717"/>
          </a:xfrm>
        </p:spPr>
        <p:txBody>
          <a:bodyPr>
            <a:normAutofit/>
          </a:bodyPr>
          <a:lstStyle/>
          <a:p>
            <a:pPr>
              <a:lnSpc>
                <a:spcPct val="120000"/>
              </a:lnSpc>
            </a:pPr>
            <a:r>
              <a:rPr lang="en-US" sz="2100" dirty="0"/>
              <a:t>Pay in full at enrollment</a:t>
            </a:r>
          </a:p>
          <a:p>
            <a:pPr lvl="1">
              <a:lnSpc>
                <a:spcPct val="120000"/>
              </a:lnSpc>
            </a:pPr>
            <a:r>
              <a:rPr lang="en-US" dirty="0"/>
              <a:t>Entire trip paid upon registration</a:t>
            </a:r>
          </a:p>
          <a:p>
            <a:pPr lvl="1">
              <a:lnSpc>
                <a:spcPct val="120000"/>
              </a:lnSpc>
            </a:pPr>
            <a:r>
              <a:rPr lang="en-US" dirty="0"/>
              <a:t>No remaining balance</a:t>
            </a:r>
          </a:p>
          <a:p>
            <a:pPr lvl="1">
              <a:lnSpc>
                <a:spcPct val="120000"/>
              </a:lnSpc>
            </a:pPr>
            <a:r>
              <a:rPr lang="en-US" dirty="0"/>
              <a:t>Payment rendered manually</a:t>
            </a:r>
          </a:p>
        </p:txBody>
      </p:sp>
      <p:sp>
        <p:nvSpPr>
          <p:cNvPr id="4" name="Content Placeholder 3">
            <a:extLst>
              <a:ext uri="{FF2B5EF4-FFF2-40B4-BE49-F238E27FC236}">
                <a16:creationId xmlns:a16="http://schemas.microsoft.com/office/drawing/2014/main" id="{639582B7-5DA1-BE4B-8370-9EAEBBA60BDD}"/>
              </a:ext>
            </a:extLst>
          </p:cNvPr>
          <p:cNvSpPr>
            <a:spLocks noGrp="1"/>
          </p:cNvSpPr>
          <p:nvPr>
            <p:ph idx="16"/>
          </p:nvPr>
        </p:nvSpPr>
        <p:spPr>
          <a:xfrm>
            <a:off x="3893409" y="4570158"/>
            <a:ext cx="4395304" cy="1922717"/>
          </a:xfrm>
        </p:spPr>
        <p:txBody>
          <a:bodyPr>
            <a:normAutofit fontScale="85000" lnSpcReduction="10000"/>
          </a:bodyPr>
          <a:lstStyle/>
          <a:p>
            <a:pPr>
              <a:lnSpc>
                <a:spcPct val="120000"/>
              </a:lnSpc>
            </a:pPr>
            <a:r>
              <a:rPr lang="en-US" sz="2600" dirty="0"/>
              <a:t>Automatic monthly</a:t>
            </a:r>
            <a:br>
              <a:rPr lang="en-US" sz="2600" dirty="0"/>
            </a:br>
            <a:r>
              <a:rPr lang="en-US" sz="2600" dirty="0"/>
              <a:t>payment plan</a:t>
            </a:r>
          </a:p>
          <a:p>
            <a:pPr lvl="1">
              <a:lnSpc>
                <a:spcPct val="120000"/>
              </a:lnSpc>
            </a:pPr>
            <a:r>
              <a:rPr lang="en-US" sz="1700" dirty="0"/>
              <a:t>$50 deposit paid upon registration</a:t>
            </a:r>
          </a:p>
          <a:p>
            <a:pPr lvl="1">
              <a:lnSpc>
                <a:spcPct val="120000"/>
              </a:lnSpc>
            </a:pPr>
            <a:r>
              <a:rPr lang="en-US" sz="1700" dirty="0"/>
              <a:t>Balance divided into equal monthly installments</a:t>
            </a:r>
          </a:p>
          <a:p>
            <a:pPr lvl="1">
              <a:lnSpc>
                <a:spcPct val="120000"/>
              </a:lnSpc>
            </a:pPr>
            <a:r>
              <a:rPr lang="en-US" sz="1700" dirty="0"/>
              <a:t>Payments charged automatically</a:t>
            </a:r>
          </a:p>
        </p:txBody>
      </p:sp>
      <p:sp>
        <p:nvSpPr>
          <p:cNvPr id="5" name="Content Placeholder 4">
            <a:extLst>
              <a:ext uri="{FF2B5EF4-FFF2-40B4-BE49-F238E27FC236}">
                <a16:creationId xmlns:a16="http://schemas.microsoft.com/office/drawing/2014/main" id="{FA57C276-6CB6-D24D-B3C0-01188FB12141}"/>
              </a:ext>
            </a:extLst>
          </p:cNvPr>
          <p:cNvSpPr>
            <a:spLocks noGrp="1"/>
          </p:cNvSpPr>
          <p:nvPr>
            <p:ph idx="17"/>
          </p:nvPr>
        </p:nvSpPr>
        <p:spPr>
          <a:xfrm>
            <a:off x="7707355" y="4570157"/>
            <a:ext cx="4395304" cy="1691747"/>
          </a:xfrm>
        </p:spPr>
        <p:txBody>
          <a:bodyPr>
            <a:normAutofit/>
          </a:bodyPr>
          <a:lstStyle/>
          <a:p>
            <a:pPr>
              <a:lnSpc>
                <a:spcPct val="120000"/>
              </a:lnSpc>
            </a:pPr>
            <a:r>
              <a:rPr lang="en-US" sz="2100" dirty="0"/>
              <a:t>Manual payment plan</a:t>
            </a:r>
          </a:p>
          <a:p>
            <a:pPr lvl="1">
              <a:lnSpc>
                <a:spcPct val="120000"/>
              </a:lnSpc>
            </a:pPr>
            <a:r>
              <a:rPr lang="en-US" dirty="0"/>
              <a:t>$99 deposit paid upon registration</a:t>
            </a:r>
          </a:p>
          <a:p>
            <a:pPr lvl="1">
              <a:lnSpc>
                <a:spcPct val="120000"/>
              </a:lnSpc>
            </a:pPr>
            <a:r>
              <a:rPr lang="en-US" dirty="0"/>
              <a:t>Balance divided into 4 installments</a:t>
            </a:r>
          </a:p>
          <a:p>
            <a:pPr lvl="1">
              <a:lnSpc>
                <a:spcPct val="120000"/>
              </a:lnSpc>
            </a:pPr>
            <a:r>
              <a:rPr lang="en-US" dirty="0"/>
              <a:t>Payments rendered manually</a:t>
            </a:r>
          </a:p>
        </p:txBody>
      </p:sp>
    </p:spTree>
    <p:extLst>
      <p:ext uri="{BB962C8B-B14F-4D97-AF65-F5344CB8AC3E}">
        <p14:creationId xmlns:p14="http://schemas.microsoft.com/office/powerpoint/2010/main" val="405681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3ED7-C42B-8A46-AE69-8E2538D6EF40}"/>
              </a:ext>
            </a:extLst>
          </p:cNvPr>
          <p:cNvSpPr>
            <a:spLocks noGrp="1"/>
          </p:cNvSpPr>
          <p:nvPr>
            <p:ph type="title"/>
          </p:nvPr>
        </p:nvSpPr>
        <p:spPr/>
        <p:txBody>
          <a:bodyPr/>
          <a:lstStyle/>
          <a:p>
            <a:r>
              <a:rPr lang="en-US" dirty="0"/>
              <a:t>Easy ways to pay</a:t>
            </a:r>
          </a:p>
        </p:txBody>
      </p:sp>
      <p:sp>
        <p:nvSpPr>
          <p:cNvPr id="3" name="Content Placeholder 2">
            <a:extLst>
              <a:ext uri="{FF2B5EF4-FFF2-40B4-BE49-F238E27FC236}">
                <a16:creationId xmlns:a16="http://schemas.microsoft.com/office/drawing/2014/main" id="{DAEE381F-0D9F-F14F-BACF-D4FE085629A6}"/>
              </a:ext>
            </a:extLst>
          </p:cNvPr>
          <p:cNvSpPr>
            <a:spLocks noGrp="1"/>
          </p:cNvSpPr>
          <p:nvPr>
            <p:ph idx="11"/>
          </p:nvPr>
        </p:nvSpPr>
        <p:spPr>
          <a:xfrm>
            <a:off x="1342561" y="2095430"/>
            <a:ext cx="4395304" cy="1457998"/>
          </a:xfrm>
        </p:spPr>
        <p:txBody>
          <a:bodyPr>
            <a:normAutofit/>
          </a:bodyPr>
          <a:lstStyle/>
          <a:p>
            <a:pPr>
              <a:lnSpc>
                <a:spcPct val="120000"/>
              </a:lnSpc>
            </a:pPr>
            <a:r>
              <a:rPr lang="en-US" dirty="0"/>
              <a:t>Fundraising support</a:t>
            </a:r>
          </a:p>
          <a:p>
            <a:pPr lvl="1">
              <a:lnSpc>
                <a:spcPct val="120000"/>
              </a:lnSpc>
            </a:pPr>
            <a:r>
              <a:rPr lang="en-US" sz="1500" dirty="0"/>
              <a:t>Personal fundraising page on </a:t>
            </a:r>
            <a:r>
              <a:rPr lang="en-US" sz="1500" dirty="0" err="1"/>
              <a:t>explorica.com</a:t>
            </a:r>
            <a:endParaRPr lang="en-US" sz="1500" dirty="0"/>
          </a:p>
          <a:p>
            <a:pPr lvl="1">
              <a:lnSpc>
                <a:spcPct val="120000"/>
              </a:lnSpc>
            </a:pPr>
            <a:r>
              <a:rPr lang="en-US" sz="1500" dirty="0"/>
              <a:t>Easily request and accept credit card donations from friends and family</a:t>
            </a:r>
          </a:p>
        </p:txBody>
      </p:sp>
      <p:sp>
        <p:nvSpPr>
          <p:cNvPr id="4" name="Content Placeholder 3">
            <a:extLst>
              <a:ext uri="{FF2B5EF4-FFF2-40B4-BE49-F238E27FC236}">
                <a16:creationId xmlns:a16="http://schemas.microsoft.com/office/drawing/2014/main" id="{4334A5BA-D2DB-BF4B-888D-4B3EAA350642}"/>
              </a:ext>
            </a:extLst>
          </p:cNvPr>
          <p:cNvSpPr>
            <a:spLocks noGrp="1"/>
          </p:cNvSpPr>
          <p:nvPr>
            <p:ph idx="12"/>
          </p:nvPr>
        </p:nvSpPr>
        <p:spPr>
          <a:xfrm>
            <a:off x="1342561" y="3744778"/>
            <a:ext cx="4395304" cy="1683749"/>
          </a:xfrm>
        </p:spPr>
        <p:txBody>
          <a:bodyPr/>
          <a:lstStyle/>
          <a:p>
            <a:pPr>
              <a:lnSpc>
                <a:spcPct val="100000"/>
              </a:lnSpc>
            </a:pPr>
            <a:r>
              <a:rPr lang="en-US" dirty="0"/>
              <a:t>Financial assistance</a:t>
            </a:r>
          </a:p>
          <a:p>
            <a:pPr lvl="1">
              <a:lnSpc>
                <a:spcPct val="100000"/>
              </a:lnSpc>
            </a:pPr>
            <a:r>
              <a:rPr lang="en-US" dirty="0"/>
              <a:t>Need-based support for qualifying families</a:t>
            </a:r>
          </a:p>
          <a:p>
            <a:pPr lvl="1">
              <a:lnSpc>
                <a:spcPct val="100000"/>
              </a:lnSpc>
            </a:pPr>
            <a:r>
              <a:rPr lang="en-US" dirty="0"/>
              <a:t>Confidential application</a:t>
            </a:r>
          </a:p>
        </p:txBody>
      </p:sp>
    </p:spTree>
    <p:extLst>
      <p:ext uri="{BB962C8B-B14F-4D97-AF65-F5344CB8AC3E}">
        <p14:creationId xmlns:p14="http://schemas.microsoft.com/office/powerpoint/2010/main" val="316134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97D0-8BCE-F841-B3B7-1C9B5B4FBB58}"/>
              </a:ext>
            </a:extLst>
          </p:cNvPr>
          <p:cNvSpPr>
            <a:spLocks noGrp="1"/>
          </p:cNvSpPr>
          <p:nvPr>
            <p:ph type="title"/>
          </p:nvPr>
        </p:nvSpPr>
        <p:spPr/>
        <p:txBody>
          <a:bodyPr/>
          <a:lstStyle/>
          <a:p>
            <a:r>
              <a:rPr lang="en-US" dirty="0"/>
              <a:t>Give your child</a:t>
            </a:r>
          </a:p>
        </p:txBody>
      </p:sp>
      <p:sp>
        <p:nvSpPr>
          <p:cNvPr id="3" name="Content Placeholder 2">
            <a:extLst>
              <a:ext uri="{FF2B5EF4-FFF2-40B4-BE49-F238E27FC236}">
                <a16:creationId xmlns:a16="http://schemas.microsoft.com/office/drawing/2014/main" id="{5F2635FE-80D4-424C-B71F-EDA31BAD179C}"/>
              </a:ext>
            </a:extLst>
          </p:cNvPr>
          <p:cNvSpPr>
            <a:spLocks noGrp="1"/>
          </p:cNvSpPr>
          <p:nvPr>
            <p:ph sz="half" idx="1"/>
          </p:nvPr>
        </p:nvSpPr>
        <p:spPr/>
        <p:txBody>
          <a:bodyPr/>
          <a:lstStyle/>
          <a:p>
            <a:pPr marL="285750" indent="-285750">
              <a:buFont typeface="Arial" panose="020B0604020202020204" pitchFamily="34" charset="0"/>
              <a:buChar char="•"/>
            </a:pPr>
            <a:r>
              <a:rPr lang="en-US" dirty="0"/>
              <a:t>Explore exciting destinations</a:t>
            </a:r>
          </a:p>
          <a:p>
            <a:pPr marL="285750" indent="-285750">
              <a:buFont typeface="Arial" panose="020B0604020202020204" pitchFamily="34" charset="0"/>
              <a:buChar char="•"/>
            </a:pPr>
            <a:r>
              <a:rPr lang="en-US" dirty="0"/>
              <a:t>Create lifelong memories and new friends</a:t>
            </a:r>
          </a:p>
          <a:p>
            <a:pPr marL="285750" indent="-285750">
              <a:buFont typeface="Arial" panose="020B0604020202020204" pitchFamily="34" charset="0"/>
              <a:buChar char="•"/>
            </a:pPr>
            <a:r>
              <a:rPr lang="en-US" dirty="0"/>
              <a:t>Grow and mature as a person</a:t>
            </a:r>
          </a:p>
          <a:p>
            <a:pPr marL="285750" indent="-285750">
              <a:buFont typeface="Arial" panose="020B0604020202020204" pitchFamily="34" charset="0"/>
              <a:buChar char="•"/>
            </a:pPr>
            <a:r>
              <a:rPr lang="en-US" dirty="0"/>
              <a:t>Prepare for a successful future</a:t>
            </a:r>
          </a:p>
        </p:txBody>
      </p:sp>
    </p:spTree>
    <p:extLst>
      <p:ext uri="{BB962C8B-B14F-4D97-AF65-F5344CB8AC3E}">
        <p14:creationId xmlns:p14="http://schemas.microsoft.com/office/powerpoint/2010/main" val="89928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1E41-7CC7-8249-B3F3-5D974B39F4A4}"/>
              </a:ext>
            </a:extLst>
          </p:cNvPr>
          <p:cNvSpPr>
            <a:spLocks noGrp="1"/>
          </p:cNvSpPr>
          <p:nvPr>
            <p:ph type="title"/>
          </p:nvPr>
        </p:nvSpPr>
        <p:spPr/>
        <p:txBody>
          <a:bodyPr/>
          <a:lstStyle/>
          <a:p>
            <a:r>
              <a:rPr lang="en-US" dirty="0"/>
              <a:t>Benefits of Educational Travel</a:t>
            </a:r>
          </a:p>
        </p:txBody>
      </p:sp>
      <p:pic>
        <p:nvPicPr>
          <p:cNvPr id="3" name="Picture 2">
            <a:extLst>
              <a:ext uri="{FF2B5EF4-FFF2-40B4-BE49-F238E27FC236}">
                <a16:creationId xmlns:a16="http://schemas.microsoft.com/office/drawing/2014/main" id="{E784B01D-D73F-5648-BD70-1AFAE214A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399" y="2240318"/>
            <a:ext cx="6061904" cy="1051083"/>
          </a:xfrm>
          <a:prstGeom prst="rect">
            <a:avLst/>
          </a:prstGeom>
        </p:spPr>
      </p:pic>
      <p:pic>
        <p:nvPicPr>
          <p:cNvPr id="4" name="Picture 3">
            <a:extLst>
              <a:ext uri="{FF2B5EF4-FFF2-40B4-BE49-F238E27FC236}">
                <a16:creationId xmlns:a16="http://schemas.microsoft.com/office/drawing/2014/main" id="{68853615-23C0-1D49-838E-83BC9D8B7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399" y="4336706"/>
            <a:ext cx="6191584" cy="1660628"/>
          </a:xfrm>
          <a:prstGeom prst="rect">
            <a:avLst/>
          </a:prstGeom>
        </p:spPr>
      </p:pic>
      <p:pic>
        <p:nvPicPr>
          <p:cNvPr id="5" name="Picture 4">
            <a:extLst>
              <a:ext uri="{FF2B5EF4-FFF2-40B4-BE49-F238E27FC236}">
                <a16:creationId xmlns:a16="http://schemas.microsoft.com/office/drawing/2014/main" id="{D698DEBE-E539-7846-9CCA-646520775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351" y="3807893"/>
            <a:ext cx="6096000" cy="336411"/>
          </a:xfrm>
          <a:prstGeom prst="rect">
            <a:avLst/>
          </a:prstGeom>
        </p:spPr>
      </p:pic>
    </p:spTree>
    <p:extLst>
      <p:ext uri="{BB962C8B-B14F-4D97-AF65-F5344CB8AC3E}">
        <p14:creationId xmlns:p14="http://schemas.microsoft.com/office/powerpoint/2010/main" val="283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893BFB7-A240-4D45-B772-C8FDA71A18D1}"/>
              </a:ext>
            </a:extLst>
          </p:cNvPr>
          <p:cNvSpPr/>
          <p:nvPr/>
        </p:nvSpPr>
        <p:spPr>
          <a:xfrm>
            <a:off x="4862120" y="0"/>
            <a:ext cx="7329880" cy="6858000"/>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AD219646-2B4B-4374-BECB-1499F60723D2}"/>
              </a:ext>
            </a:extLst>
          </p:cNvPr>
          <p:cNvPicPr>
            <a:picLocks noChangeAspect="1"/>
          </p:cNvPicPr>
          <p:nvPr/>
        </p:nvPicPr>
        <p:blipFill rotWithShape="1">
          <a:blip r:embed="rId2">
            <a:biLevel thresh="50000"/>
          </a:blip>
          <a:srcRect l="55013" t="30224" r="18365" b="-4178"/>
          <a:stretch/>
        </p:blipFill>
        <p:spPr>
          <a:xfrm rot="3386408">
            <a:off x="7972074" y="-826652"/>
            <a:ext cx="3299492" cy="4582774"/>
          </a:xfrm>
          <a:prstGeom prst="rect">
            <a:avLst/>
          </a:prstGeom>
        </p:spPr>
      </p:pic>
      <p:pic>
        <p:nvPicPr>
          <p:cNvPr id="32" name="Picture 31">
            <a:extLst>
              <a:ext uri="{FF2B5EF4-FFF2-40B4-BE49-F238E27FC236}">
                <a16:creationId xmlns:a16="http://schemas.microsoft.com/office/drawing/2014/main" id="{599C951C-C2BC-4785-BAD6-9CBEAC66CC0D}"/>
              </a:ext>
            </a:extLst>
          </p:cNvPr>
          <p:cNvPicPr>
            <a:picLocks noChangeAspect="1"/>
          </p:cNvPicPr>
          <p:nvPr/>
        </p:nvPicPr>
        <p:blipFill rotWithShape="1">
          <a:blip r:embed="rId2">
            <a:biLevel thresh="50000"/>
          </a:blip>
          <a:srcRect l="14157" t="13050" r="44467" b="-98"/>
          <a:stretch/>
        </p:blipFill>
        <p:spPr>
          <a:xfrm rot="15547864">
            <a:off x="4663134" y="2163605"/>
            <a:ext cx="5128066" cy="5394211"/>
          </a:xfrm>
          <a:prstGeom prst="rect">
            <a:avLst/>
          </a:prstGeom>
        </p:spPr>
      </p:pic>
      <p:pic>
        <p:nvPicPr>
          <p:cNvPr id="31" name="Picture 30">
            <a:extLst>
              <a:ext uri="{FF2B5EF4-FFF2-40B4-BE49-F238E27FC236}">
                <a16:creationId xmlns:a16="http://schemas.microsoft.com/office/drawing/2014/main" id="{31D7CCCC-B5AC-4094-9027-FC37ABC6D18B}"/>
              </a:ext>
            </a:extLst>
          </p:cNvPr>
          <p:cNvPicPr>
            <a:picLocks noChangeAspect="1"/>
          </p:cNvPicPr>
          <p:nvPr/>
        </p:nvPicPr>
        <p:blipFill rotWithShape="1">
          <a:blip r:embed="rId2">
            <a:biLevel thresh="50000"/>
          </a:blip>
          <a:srcRect l="70908" t="-14558" r="-6865" b="60219"/>
          <a:stretch/>
        </p:blipFill>
        <p:spPr>
          <a:xfrm rot="3897758" flipH="1">
            <a:off x="4208580" y="-1339291"/>
            <a:ext cx="4511334" cy="3408833"/>
          </a:xfrm>
          <a:prstGeom prst="rect">
            <a:avLst/>
          </a:prstGeom>
        </p:spPr>
      </p:pic>
      <p:sp>
        <p:nvSpPr>
          <p:cNvPr id="5" name="Text Placeholder 2">
            <a:extLst>
              <a:ext uri="{FF2B5EF4-FFF2-40B4-BE49-F238E27FC236}">
                <a16:creationId xmlns:a16="http://schemas.microsoft.com/office/drawing/2014/main" id="{A859B271-A1BA-4EB4-8B82-716F87A251A6}"/>
              </a:ext>
            </a:extLst>
          </p:cNvPr>
          <p:cNvSpPr txBox="1">
            <a:spLocks/>
          </p:cNvSpPr>
          <p:nvPr/>
        </p:nvSpPr>
        <p:spPr>
          <a:xfrm>
            <a:off x="279400" y="1939957"/>
            <a:ext cx="3644997" cy="384171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700" b="1" i="0" kern="1200" smtClean="0">
                <a:solidFill>
                  <a:srgbClr val="364B8C"/>
                </a:solidFill>
                <a:effectLst/>
                <a:latin typeface="Arial" panose="020B0604020202020204" pitchFamily="34" charset="0"/>
                <a:ea typeface="+mn-ea"/>
                <a:cs typeface="Arial" panose="020B0604020202020204" pitchFamily="34" charset="0"/>
              </a:defRPr>
            </a:lvl1pPr>
            <a:lvl2pPr marL="458788" indent="-214313" algn="l" defTabSz="914400" rtl="0" eaLnBrk="1" latinLnBrk="0" hangingPunct="1">
              <a:lnSpc>
                <a:spcPct val="110000"/>
              </a:lnSpc>
              <a:spcBef>
                <a:spcPts val="500"/>
              </a:spcBef>
              <a:buFont typeface="Arial" panose="020B0604020202020204" pitchFamily="34" charset="0"/>
              <a:buChar char="•"/>
              <a:tabLst/>
              <a:defRPr sz="1400" b="0" i="0" kern="1200">
                <a:solidFill>
                  <a:schemeClr val="bg2">
                    <a:lumMod val="25000"/>
                  </a:schemeClr>
                </a:solidFill>
                <a:latin typeface="Arial" panose="020B0604020202020204" pitchFamily="34" charset="0"/>
                <a:ea typeface="+mn-ea"/>
                <a:cs typeface="Arial" panose="020B0604020202020204" pitchFamily="34" charset="0"/>
              </a:defRPr>
            </a:lvl2pPr>
            <a:lvl3pPr marL="581025" indent="0" algn="l" defTabSz="914400" rtl="0" eaLnBrk="1" latinLnBrk="0" hangingPunct="1">
              <a:lnSpc>
                <a:spcPct val="100000"/>
              </a:lnSpc>
              <a:spcBef>
                <a:spcPts val="500"/>
              </a:spcBef>
              <a:buFont typeface="Arial" panose="020B0604020202020204" pitchFamily="34" charset="0"/>
              <a:buNone/>
              <a:tabLst/>
              <a:defRPr sz="1400" b="1"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14450" indent="-2143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77482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srgbClr val="364B8C"/>
                </a:solidFill>
                <a:effectLst/>
                <a:uLnTx/>
                <a:uFillTx/>
                <a:latin typeface="Arial" panose="020B0604020202020204" pitchFamily="34" charset="0"/>
                <a:ea typeface="+mn-ea"/>
                <a:cs typeface="Arial" panose="020B0604020202020204" pitchFamily="34" charset="0"/>
              </a:rPr>
              <a:t>You can enroll your child through any of the following methods:</a:t>
            </a:r>
            <a:br>
              <a:rPr kumimoji="0" lang="en-US" sz="1700" b="1" i="0" u="none" strike="noStrike" kern="1200" cap="none" spc="0" normalizeH="0" baseline="0" noProof="0" dirty="0">
                <a:ln>
                  <a:noFill/>
                </a:ln>
                <a:solidFill>
                  <a:srgbClr val="364B8C"/>
                </a:solidFill>
                <a:effectLst/>
                <a:uLnTx/>
                <a:uFillTx/>
                <a:latin typeface="Arial" panose="020B0604020202020204" pitchFamily="34" charset="0"/>
                <a:ea typeface="+mn-ea"/>
                <a:cs typeface="Arial" panose="020B0604020202020204" pitchFamily="34" charset="0"/>
              </a:rPr>
            </a:br>
            <a:endParaRPr kumimoji="0" lang="en-US" sz="1700" b="1" i="0" u="none" strike="noStrike" kern="1200" cap="none" spc="0" normalizeH="0" baseline="0" noProof="0" dirty="0">
              <a:ln>
                <a:noFill/>
              </a:ln>
              <a:solidFill>
                <a:srgbClr val="364B8C"/>
              </a:solidFill>
              <a:effectLst/>
              <a:uLnTx/>
              <a:uFillTx/>
              <a:latin typeface="Arial" panose="020B0604020202020204" pitchFamily="34" charset="0"/>
              <a:ea typeface="+mn-ea"/>
              <a:cs typeface="Arial" panose="020B0604020202020204" pitchFamily="34" charset="0"/>
            </a:endParaRPr>
          </a:p>
          <a:p>
            <a:pPr lvl="1">
              <a:defRPr/>
            </a:pPr>
            <a:r>
              <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Online </a:t>
            </a:r>
            <a:r>
              <a:rPr kumimoji="0" lang="en-US" sz="1400" b="0"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at explorica</a:t>
            </a:r>
            <a:r>
              <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.com/</a:t>
            </a:r>
            <a:r>
              <a:rPr lang="en-US" dirty="0"/>
              <a:t>Engle-1751</a:t>
            </a:r>
            <a:br>
              <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rPr>
            </a:br>
            <a:endPar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458788" marR="0" lvl="1" indent="-214313"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By phone at 1-888-310-7121</a:t>
            </a:r>
          </a:p>
          <a:p>
            <a:pPr marL="458788" marR="0" lvl="1" indent="-214313"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458788" marR="0" lvl="1" indent="-214313"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By mail when you complete the paper application and send it to:</a:t>
            </a:r>
          </a:p>
          <a:p>
            <a:pPr marL="5810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Explorica</a:t>
            </a:r>
            <a:endPar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5810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 Box 9033</a:t>
            </a:r>
          </a:p>
          <a:p>
            <a:pPr marL="5810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Charlottesville, VA 22906-9033</a:t>
            </a:r>
          </a:p>
        </p:txBody>
      </p:sp>
      <p:sp>
        <p:nvSpPr>
          <p:cNvPr id="6" name="Title 2">
            <a:extLst>
              <a:ext uri="{FF2B5EF4-FFF2-40B4-BE49-F238E27FC236}">
                <a16:creationId xmlns:a16="http://schemas.microsoft.com/office/drawing/2014/main" id="{5B1F1EF8-7D46-4531-B094-81EE54096065}"/>
              </a:ext>
            </a:extLst>
          </p:cNvPr>
          <p:cNvSpPr txBox="1">
            <a:spLocks/>
          </p:cNvSpPr>
          <p:nvPr/>
        </p:nvSpPr>
        <p:spPr>
          <a:xfrm>
            <a:off x="279400" y="365125"/>
            <a:ext cx="5816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rgbClr val="F795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79520"/>
                </a:solidFill>
                <a:effectLst/>
                <a:uLnTx/>
                <a:uFillTx/>
                <a:latin typeface="Arial" panose="020B0604020202020204" pitchFamily="34" charset="0"/>
                <a:ea typeface="+mj-ea"/>
                <a:cs typeface="Arial" panose="020B0604020202020204" pitchFamily="34" charset="0"/>
              </a:rPr>
              <a:t>How to enroll</a:t>
            </a:r>
          </a:p>
        </p:txBody>
      </p:sp>
      <p:pic>
        <p:nvPicPr>
          <p:cNvPr id="9" name="Picture 8">
            <a:extLst>
              <a:ext uri="{FF2B5EF4-FFF2-40B4-BE49-F238E27FC236}">
                <a16:creationId xmlns:a16="http://schemas.microsoft.com/office/drawing/2014/main" id="{B62A3D8A-701F-4170-AA51-1E4972FEA894}"/>
              </a:ext>
            </a:extLst>
          </p:cNvPr>
          <p:cNvPicPr>
            <a:picLocks noChangeAspect="1"/>
          </p:cNvPicPr>
          <p:nvPr/>
        </p:nvPicPr>
        <p:blipFill>
          <a:blip r:embed="rId3"/>
          <a:stretch>
            <a:fillRect/>
          </a:stretch>
        </p:blipFill>
        <p:spPr>
          <a:xfrm>
            <a:off x="32551" y="6096000"/>
            <a:ext cx="2533650" cy="762000"/>
          </a:xfrm>
          <a:prstGeom prst="rect">
            <a:avLst/>
          </a:prstGeom>
        </p:spPr>
      </p:pic>
      <p:grpSp>
        <p:nvGrpSpPr>
          <p:cNvPr id="25" name="Group 24">
            <a:extLst>
              <a:ext uri="{FF2B5EF4-FFF2-40B4-BE49-F238E27FC236}">
                <a16:creationId xmlns:a16="http://schemas.microsoft.com/office/drawing/2014/main" id="{C66BDD17-AA15-4DEA-8D02-AB8634949ACC}"/>
              </a:ext>
            </a:extLst>
          </p:cNvPr>
          <p:cNvGrpSpPr/>
          <p:nvPr/>
        </p:nvGrpSpPr>
        <p:grpSpPr>
          <a:xfrm>
            <a:off x="9369109" y="3584472"/>
            <a:ext cx="2030767" cy="2030767"/>
            <a:chOff x="6061150" y="3525700"/>
            <a:chExt cx="2030767" cy="2030767"/>
          </a:xfrm>
        </p:grpSpPr>
        <p:sp>
          <p:nvSpPr>
            <p:cNvPr id="24" name="Oval 23">
              <a:extLst>
                <a:ext uri="{FF2B5EF4-FFF2-40B4-BE49-F238E27FC236}">
                  <a16:creationId xmlns:a16="http://schemas.microsoft.com/office/drawing/2014/main" id="{20AEB682-DC7D-467C-A715-243E684388E8}"/>
                </a:ext>
              </a:extLst>
            </p:cNvPr>
            <p:cNvSpPr/>
            <p:nvPr/>
          </p:nvSpPr>
          <p:spPr>
            <a:xfrm>
              <a:off x="6061150" y="3525700"/>
              <a:ext cx="2030767" cy="2030767"/>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5ACB30A0-4333-4A88-90D0-E6CB3900E35A}"/>
                </a:ext>
              </a:extLst>
            </p:cNvPr>
            <p:cNvPicPr>
              <a:picLocks noChangeAspect="1"/>
            </p:cNvPicPr>
            <p:nvPr/>
          </p:nvPicPr>
          <p:blipFill rotWithShape="1">
            <a:blip r:embed="rId4"/>
            <a:srcRect l="83812" t="21819" r="2147" b="55125"/>
            <a:stretch/>
          </p:blipFill>
          <p:spPr>
            <a:xfrm>
              <a:off x="6245961" y="4084502"/>
              <a:ext cx="1661143" cy="980034"/>
            </a:xfrm>
            <a:prstGeom prst="rect">
              <a:avLst/>
            </a:prstGeom>
          </p:spPr>
        </p:pic>
      </p:grpSp>
      <p:grpSp>
        <p:nvGrpSpPr>
          <p:cNvPr id="36" name="Group 35">
            <a:extLst>
              <a:ext uri="{FF2B5EF4-FFF2-40B4-BE49-F238E27FC236}">
                <a16:creationId xmlns:a16="http://schemas.microsoft.com/office/drawing/2014/main" id="{3811AFC6-E470-429D-B8EA-4A06BD0D9830}"/>
              </a:ext>
            </a:extLst>
          </p:cNvPr>
          <p:cNvGrpSpPr/>
          <p:nvPr/>
        </p:nvGrpSpPr>
        <p:grpSpPr>
          <a:xfrm>
            <a:off x="5072793" y="1576009"/>
            <a:ext cx="6958445" cy="2123853"/>
            <a:chOff x="5072793" y="1576009"/>
            <a:chExt cx="6958445" cy="2123853"/>
          </a:xfrm>
        </p:grpSpPr>
        <p:pic>
          <p:nvPicPr>
            <p:cNvPr id="29" name="Picture 28">
              <a:extLst>
                <a:ext uri="{FF2B5EF4-FFF2-40B4-BE49-F238E27FC236}">
                  <a16:creationId xmlns:a16="http://schemas.microsoft.com/office/drawing/2014/main" id="{1B811665-B4F4-4681-ACF8-04A71BEEC6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829"/>
            <a:stretch/>
          </p:blipFill>
          <p:spPr>
            <a:xfrm>
              <a:off x="5072793" y="1576009"/>
              <a:ext cx="6958445" cy="2123853"/>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4A859279-58CE-49A8-AF7A-309C01F4DFC5}"/>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Glass/>
                      </a14:imgEffect>
                    </a14:imgLayer>
                  </a14:imgProps>
                </a:ext>
                <a:ext uri="{28A0092B-C50C-407E-A947-70E740481C1C}">
                  <a14:useLocalDpi xmlns:a14="http://schemas.microsoft.com/office/drawing/2010/main"/>
                </a:ext>
              </a:extLst>
            </a:blip>
            <a:stretch>
              <a:fillRect/>
            </a:stretch>
          </p:blipFill>
          <p:spPr>
            <a:xfrm>
              <a:off x="8725482" y="1917687"/>
              <a:ext cx="1961386" cy="602661"/>
            </a:xfrm>
            <a:prstGeom prst="rect">
              <a:avLst/>
            </a:prstGeom>
          </p:spPr>
        </p:pic>
      </p:grpSp>
      <p:pic>
        <p:nvPicPr>
          <p:cNvPr id="22" name="Graphic 21" descr="Magnifying glass">
            <a:extLst>
              <a:ext uri="{FF2B5EF4-FFF2-40B4-BE49-F238E27FC236}">
                <a16:creationId xmlns:a16="http://schemas.microsoft.com/office/drawing/2014/main" id="{D36118A9-85F8-405C-9032-090E3EEE33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8388833" y="3273528"/>
            <a:ext cx="3315343" cy="3315343"/>
          </a:xfrm>
          <a:prstGeom prst="rect">
            <a:avLst/>
          </a:prstGeom>
          <a:effectLst>
            <a:outerShdw blurRad="50800" dist="38100" dir="2700000" algn="tl" rotWithShape="0">
              <a:prstClr val="black">
                <a:alpha val="40000"/>
              </a:prstClr>
            </a:outerShdw>
          </a:effectLst>
        </p:spPr>
      </p:pic>
      <p:pic>
        <p:nvPicPr>
          <p:cNvPr id="30" name="Graphic 29" descr="Line arrow Clockwise curve">
            <a:extLst>
              <a:ext uri="{FF2B5EF4-FFF2-40B4-BE49-F238E27FC236}">
                <a16:creationId xmlns:a16="http://schemas.microsoft.com/office/drawing/2014/main" id="{231DB5F8-4CDA-409A-BEAC-F97EC19B18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3342533">
            <a:off x="10804148" y="2608861"/>
            <a:ext cx="1376270" cy="1376270"/>
          </a:xfrm>
          <a:prstGeom prst="rect">
            <a:avLst/>
          </a:prstGeom>
          <a:effectLst>
            <a:outerShdw blurRad="50800" dist="38100" dir="2700000" algn="tl" rotWithShape="0">
              <a:prstClr val="black">
                <a:alpha val="40000"/>
              </a:prstClr>
            </a:outerShdw>
          </a:effectLst>
        </p:spPr>
      </p:pic>
      <p:sp>
        <p:nvSpPr>
          <p:cNvPr id="34" name="Rectangle 33">
            <a:extLst>
              <a:ext uri="{FF2B5EF4-FFF2-40B4-BE49-F238E27FC236}">
                <a16:creationId xmlns:a16="http://schemas.microsoft.com/office/drawing/2014/main" id="{CBE3A2AC-245B-4598-9450-0820C53E802C}"/>
              </a:ext>
            </a:extLst>
          </p:cNvPr>
          <p:cNvSpPr/>
          <p:nvPr/>
        </p:nvSpPr>
        <p:spPr>
          <a:xfrm>
            <a:off x="10419463" y="6518938"/>
            <a:ext cx="177253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E2E2E2"/>
                </a:solidFill>
                <a:effectLst/>
                <a:uLnTx/>
                <a:uFillTx/>
                <a:latin typeface="Arial" panose="020B0604020202020204" pitchFamily="34" charset="0"/>
                <a:ea typeface="+mn-ea"/>
                <a:cs typeface="Arial" panose="020B0604020202020204" pitchFamily="34" charset="0"/>
              </a:rPr>
              <a:t>Sample Tour Center</a:t>
            </a:r>
          </a:p>
        </p:txBody>
      </p:sp>
      <p:pic>
        <p:nvPicPr>
          <p:cNvPr id="3" name="Picture 2" descr="Qr code&#10;&#10;Description automatically generated">
            <a:extLst>
              <a:ext uri="{FF2B5EF4-FFF2-40B4-BE49-F238E27FC236}">
                <a16:creationId xmlns:a16="http://schemas.microsoft.com/office/drawing/2014/main" id="{C962A449-102D-479E-8C82-49BADFFAFBC7}"/>
              </a:ext>
            </a:extLst>
          </p:cNvPr>
          <p:cNvPicPr>
            <a:picLocks noChangeAspect="1"/>
          </p:cNvPicPr>
          <p:nvPr/>
        </p:nvPicPr>
        <p:blipFill>
          <a:blip r:embed="rId12"/>
          <a:stretch>
            <a:fillRect/>
          </a:stretch>
        </p:blipFill>
        <p:spPr>
          <a:xfrm>
            <a:off x="5102173" y="3942298"/>
            <a:ext cx="2298597" cy="2298597"/>
          </a:xfrm>
          <a:prstGeom prst="rect">
            <a:avLst/>
          </a:prstGeom>
        </p:spPr>
      </p:pic>
    </p:spTree>
    <p:extLst>
      <p:ext uri="{BB962C8B-B14F-4D97-AF65-F5344CB8AC3E}">
        <p14:creationId xmlns:p14="http://schemas.microsoft.com/office/powerpoint/2010/main" val="133317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91F56B-CDC4-47A2-950B-6C8D704F04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0403" y="0"/>
            <a:ext cx="6991597" cy="6858000"/>
          </a:xfrm>
          <a:prstGeom prst="rect">
            <a:avLst/>
          </a:prstGeom>
        </p:spPr>
      </p:pic>
      <p:sp>
        <p:nvSpPr>
          <p:cNvPr id="3" name="TextBox 2">
            <a:extLst>
              <a:ext uri="{FF2B5EF4-FFF2-40B4-BE49-F238E27FC236}">
                <a16:creationId xmlns:a16="http://schemas.microsoft.com/office/drawing/2014/main" id="{FCCA2763-4C04-4032-ACDF-311C20F3BB7A}"/>
              </a:ext>
            </a:extLst>
          </p:cNvPr>
          <p:cNvSpPr txBox="1"/>
          <p:nvPr/>
        </p:nvSpPr>
        <p:spPr>
          <a:xfrm>
            <a:off x="431800" y="1843088"/>
            <a:ext cx="5150735" cy="27360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4D2"/>
                </a:solidFill>
                <a:effectLst/>
                <a:uLnTx/>
                <a:uFillTx/>
                <a:latin typeface="Arial" panose="020B0604020202020204" pitchFamily="34" charset="0"/>
                <a:ea typeface="+mn-ea"/>
                <a:cs typeface="Arial" panose="020B0604020202020204" pitchFamily="34" charset="0"/>
              </a:rPr>
              <a:t>Questions? Please contact: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94D2"/>
                </a:solidFill>
                <a:effectLst/>
                <a:uLnTx/>
                <a:uFillTx/>
                <a:latin typeface="Arial" panose="020B0604020202020204" pitchFamily="34" charset="0"/>
                <a:ea typeface="+mn-ea"/>
                <a:cs typeface="Arial" panose="020B0604020202020204" pitchFamily="34" charset="0"/>
              </a:rPr>
              <a:t>Program Leader: Danielle Engle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94D2"/>
                </a:solidFill>
                <a:effectLst/>
                <a:uLnTx/>
                <a:uFillTx/>
                <a:latin typeface="Arial" panose="020B0604020202020204" pitchFamily="34" charset="0"/>
                <a:ea typeface="+mn-ea"/>
                <a:cs typeface="Arial" panose="020B0604020202020204" pitchFamily="34" charset="0"/>
              </a:rPr>
              <a:t>Email: </a:t>
            </a:r>
            <a:r>
              <a:rPr kumimoji="0" lang="en-US" sz="2200" b="0" i="0" u="none" strike="noStrike" kern="1200" cap="none" spc="0" normalizeH="0" baseline="0" noProof="0" dirty="0">
                <a:ln>
                  <a:noFill/>
                </a:ln>
                <a:solidFill>
                  <a:srgbClr val="0094D2"/>
                </a:solidFill>
                <a:effectLst/>
                <a:uLnTx/>
                <a:uFillTx/>
                <a:latin typeface="Arial" panose="020B0604020202020204" pitchFamily="34" charset="0"/>
                <a:ea typeface="+mn-ea"/>
                <a:cs typeface="Arial" panose="020B0604020202020204" pitchFamily="34" charset="0"/>
                <a:hlinkClick r:id="rId3"/>
              </a:rPr>
              <a:t>danielle.engle@cobbk12.org</a:t>
            </a:r>
            <a:endParaRPr kumimoji="0" lang="en-US" sz="2200" b="0" i="0" u="none" strike="noStrike" kern="1200" cap="none" spc="0" normalizeH="0" baseline="0" noProof="0" dirty="0">
              <a:ln>
                <a:noFill/>
              </a:ln>
              <a:solidFill>
                <a:srgbClr val="0094D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364B8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64B8C"/>
                </a:solidFill>
                <a:effectLst/>
                <a:uLnTx/>
                <a:uFillTx/>
                <a:latin typeface="Arial" panose="020B0604020202020204" pitchFamily="34" charset="0"/>
                <a:ea typeface="+mn-ea"/>
                <a:cs typeface="Arial" panose="020B0604020202020204" pitchFamily="34" charset="0"/>
              </a:rPr>
              <a:t>We can’t wait to travel with you!</a:t>
            </a:r>
          </a:p>
        </p:txBody>
      </p:sp>
      <p:sp>
        <p:nvSpPr>
          <p:cNvPr id="4" name="Title 1">
            <a:extLst>
              <a:ext uri="{FF2B5EF4-FFF2-40B4-BE49-F238E27FC236}">
                <a16:creationId xmlns:a16="http://schemas.microsoft.com/office/drawing/2014/main" id="{7E7F7439-95DC-4B72-9F4F-0C3598EB71D4}"/>
              </a:ext>
            </a:extLst>
          </p:cNvPr>
          <p:cNvSpPr txBox="1">
            <a:spLocks/>
          </p:cNvSpPr>
          <p:nvPr/>
        </p:nvSpPr>
        <p:spPr>
          <a:xfrm>
            <a:off x="431800" y="517525"/>
            <a:ext cx="5816600" cy="1325563"/>
          </a:xfrm>
          <a:prstGeom prst="rect">
            <a:avLst/>
          </a:prstGeom>
        </p:spPr>
        <p:txBody>
          <a:bodyPr/>
          <a:lstStyle>
            <a:lvl1pPr algn="l" defTabSz="914400" rtl="0" eaLnBrk="1" latinLnBrk="0" hangingPunct="1">
              <a:lnSpc>
                <a:spcPct val="90000"/>
              </a:lnSpc>
              <a:spcBef>
                <a:spcPct val="0"/>
              </a:spcBef>
              <a:buNone/>
              <a:defRPr sz="4000" b="0" i="0" kern="1200">
                <a:solidFill>
                  <a:srgbClr val="F795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79520"/>
                </a:solidFill>
                <a:effectLst/>
                <a:uLnTx/>
                <a:uFillTx/>
                <a:latin typeface="Arial" panose="020B0604020202020204" pitchFamily="34" charset="0"/>
                <a:ea typeface="+mj-ea"/>
                <a:cs typeface="Arial" panose="020B0604020202020204" pitchFamily="34" charset="0"/>
              </a:rPr>
              <a:t>Thanks for joining us!</a:t>
            </a:r>
          </a:p>
        </p:txBody>
      </p:sp>
      <p:pic>
        <p:nvPicPr>
          <p:cNvPr id="10" name="Picture 9">
            <a:extLst>
              <a:ext uri="{FF2B5EF4-FFF2-40B4-BE49-F238E27FC236}">
                <a16:creationId xmlns:a16="http://schemas.microsoft.com/office/drawing/2014/main" id="{CF6AA04A-3332-48FB-AC2F-ED319AAE45C0}"/>
              </a:ext>
            </a:extLst>
          </p:cNvPr>
          <p:cNvPicPr>
            <a:picLocks noChangeAspect="1"/>
          </p:cNvPicPr>
          <p:nvPr/>
        </p:nvPicPr>
        <p:blipFill>
          <a:blip r:embed="rId4"/>
          <a:stretch>
            <a:fillRect/>
          </a:stretch>
        </p:blipFill>
        <p:spPr>
          <a:xfrm>
            <a:off x="32551" y="6096000"/>
            <a:ext cx="2533650" cy="762000"/>
          </a:xfrm>
          <a:prstGeom prst="rect">
            <a:avLst/>
          </a:prstGeom>
        </p:spPr>
      </p:pic>
    </p:spTree>
    <p:extLst>
      <p:ext uri="{BB962C8B-B14F-4D97-AF65-F5344CB8AC3E}">
        <p14:creationId xmlns:p14="http://schemas.microsoft.com/office/powerpoint/2010/main" val="336134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22B1-F212-7547-A7B2-23A6D63C1A65}"/>
              </a:ext>
            </a:extLst>
          </p:cNvPr>
          <p:cNvSpPr>
            <a:spLocks noGrp="1"/>
          </p:cNvSpPr>
          <p:nvPr>
            <p:ph type="title"/>
          </p:nvPr>
        </p:nvSpPr>
        <p:spPr/>
        <p:txBody>
          <a:bodyPr/>
          <a:lstStyle/>
          <a:p>
            <a:r>
              <a:rPr lang="en-US" dirty="0"/>
              <a:t>Benefits of Educational Travel</a:t>
            </a:r>
          </a:p>
        </p:txBody>
      </p:sp>
      <p:sp>
        <p:nvSpPr>
          <p:cNvPr id="3" name="Content Placeholder 2">
            <a:extLst>
              <a:ext uri="{FF2B5EF4-FFF2-40B4-BE49-F238E27FC236}">
                <a16:creationId xmlns:a16="http://schemas.microsoft.com/office/drawing/2014/main" id="{E2705AA2-A95D-864D-A24A-74DC466DB8BF}"/>
              </a:ext>
            </a:extLst>
          </p:cNvPr>
          <p:cNvSpPr>
            <a:spLocks noGrp="1"/>
          </p:cNvSpPr>
          <p:nvPr>
            <p:ph idx="11"/>
          </p:nvPr>
        </p:nvSpPr>
        <p:spPr/>
        <p:txBody>
          <a:bodyPr/>
          <a:lstStyle/>
          <a:p>
            <a:r>
              <a:rPr lang="en-US" dirty="0"/>
              <a:t>Expanded worldview</a:t>
            </a:r>
          </a:p>
          <a:p>
            <a:pPr lvl="1"/>
            <a:r>
              <a:rPr lang="en-US" dirty="0"/>
              <a:t>Understanding and appreciation of different cultures</a:t>
            </a:r>
          </a:p>
        </p:txBody>
      </p:sp>
      <p:sp>
        <p:nvSpPr>
          <p:cNvPr id="4" name="Content Placeholder 3">
            <a:extLst>
              <a:ext uri="{FF2B5EF4-FFF2-40B4-BE49-F238E27FC236}">
                <a16:creationId xmlns:a16="http://schemas.microsoft.com/office/drawing/2014/main" id="{1D3E1CD3-4EE3-F043-A18A-0912BF89339B}"/>
              </a:ext>
            </a:extLst>
          </p:cNvPr>
          <p:cNvSpPr>
            <a:spLocks noGrp="1"/>
          </p:cNvSpPr>
          <p:nvPr>
            <p:ph idx="12"/>
          </p:nvPr>
        </p:nvSpPr>
        <p:spPr/>
        <p:txBody>
          <a:bodyPr/>
          <a:lstStyle/>
          <a:p>
            <a:r>
              <a:rPr lang="en-US" dirty="0"/>
              <a:t>Personal growth</a:t>
            </a:r>
          </a:p>
          <a:p>
            <a:pPr lvl="1"/>
            <a:r>
              <a:rPr lang="en-US" dirty="0"/>
              <a:t>Increased confidence and competence</a:t>
            </a:r>
          </a:p>
          <a:p>
            <a:pPr lvl="1"/>
            <a:r>
              <a:rPr lang="en-US" dirty="0"/>
              <a:t>Language and cultural immersion</a:t>
            </a:r>
          </a:p>
        </p:txBody>
      </p:sp>
      <p:sp>
        <p:nvSpPr>
          <p:cNvPr id="5" name="Content Placeholder 4">
            <a:extLst>
              <a:ext uri="{FF2B5EF4-FFF2-40B4-BE49-F238E27FC236}">
                <a16:creationId xmlns:a16="http://schemas.microsoft.com/office/drawing/2014/main" id="{15099CBA-C050-DB44-A3A8-0B42833969D6}"/>
              </a:ext>
            </a:extLst>
          </p:cNvPr>
          <p:cNvSpPr>
            <a:spLocks noGrp="1"/>
          </p:cNvSpPr>
          <p:nvPr>
            <p:ph idx="13"/>
          </p:nvPr>
        </p:nvSpPr>
        <p:spPr/>
        <p:txBody>
          <a:bodyPr/>
          <a:lstStyle/>
          <a:p>
            <a:r>
              <a:rPr lang="en-US" dirty="0"/>
              <a:t>Life skills</a:t>
            </a:r>
          </a:p>
          <a:p>
            <a:pPr lvl="1"/>
            <a:r>
              <a:rPr lang="en-US" dirty="0"/>
              <a:t>Demonstrates maturity and worldliness</a:t>
            </a:r>
          </a:p>
          <a:p>
            <a:pPr lvl="1"/>
            <a:r>
              <a:rPr lang="en-US" dirty="0"/>
              <a:t>Enhances college and job applications</a:t>
            </a:r>
          </a:p>
        </p:txBody>
      </p:sp>
    </p:spTree>
    <p:extLst>
      <p:ext uri="{BB962C8B-B14F-4D97-AF65-F5344CB8AC3E}">
        <p14:creationId xmlns:p14="http://schemas.microsoft.com/office/powerpoint/2010/main" val="362553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C11D-DED1-224C-8A1F-E6DF932F2746}"/>
              </a:ext>
            </a:extLst>
          </p:cNvPr>
          <p:cNvSpPr>
            <a:spLocks noGrp="1"/>
          </p:cNvSpPr>
          <p:nvPr>
            <p:ph type="title"/>
          </p:nvPr>
        </p:nvSpPr>
        <p:spPr/>
        <p:txBody>
          <a:bodyPr/>
          <a:lstStyle/>
          <a:p>
            <a:r>
              <a:rPr lang="en-US" dirty="0"/>
              <a:t>Why </a:t>
            </a:r>
            <a:r>
              <a:rPr lang="en-US" dirty="0" err="1"/>
              <a:t>Explorica</a:t>
            </a:r>
            <a:r>
              <a:rPr lang="en-US" dirty="0"/>
              <a:t>?</a:t>
            </a:r>
          </a:p>
        </p:txBody>
      </p:sp>
      <p:sp>
        <p:nvSpPr>
          <p:cNvPr id="3" name="Content Placeholder 2">
            <a:extLst>
              <a:ext uri="{FF2B5EF4-FFF2-40B4-BE49-F238E27FC236}">
                <a16:creationId xmlns:a16="http://schemas.microsoft.com/office/drawing/2014/main" id="{9D2CB1D2-BD12-CD40-85D8-809B60CFB944}"/>
              </a:ext>
            </a:extLst>
          </p:cNvPr>
          <p:cNvSpPr>
            <a:spLocks noGrp="1"/>
          </p:cNvSpPr>
          <p:nvPr>
            <p:ph idx="11"/>
          </p:nvPr>
        </p:nvSpPr>
        <p:spPr>
          <a:xfrm>
            <a:off x="1501915" y="1948583"/>
            <a:ext cx="4395304" cy="1289139"/>
          </a:xfrm>
        </p:spPr>
        <p:txBody>
          <a:bodyPr>
            <a:normAutofit/>
          </a:bodyPr>
          <a:lstStyle/>
          <a:p>
            <a:r>
              <a:rPr lang="en-US" sz="1700" dirty="0"/>
              <a:t>Proven experience</a:t>
            </a:r>
          </a:p>
          <a:p>
            <a:pPr lvl="1">
              <a:lnSpc>
                <a:spcPct val="120000"/>
              </a:lnSpc>
            </a:pPr>
            <a:r>
              <a:rPr lang="en-US" dirty="0"/>
              <a:t>50 years in student travel</a:t>
            </a:r>
          </a:p>
          <a:p>
            <a:pPr lvl="1">
              <a:lnSpc>
                <a:spcPct val="120000"/>
              </a:lnSpc>
            </a:pPr>
            <a:r>
              <a:rPr lang="en-US" dirty="0"/>
              <a:t>More than 1 million travelers</a:t>
            </a:r>
          </a:p>
          <a:p>
            <a:pPr lvl="1">
              <a:lnSpc>
                <a:spcPct val="120000"/>
              </a:lnSpc>
            </a:pPr>
            <a:r>
              <a:rPr lang="en-US" dirty="0"/>
              <a:t>Tours to 75 countries on all 7 continents</a:t>
            </a:r>
          </a:p>
        </p:txBody>
      </p:sp>
      <p:sp>
        <p:nvSpPr>
          <p:cNvPr id="4" name="Content Placeholder 3">
            <a:extLst>
              <a:ext uri="{FF2B5EF4-FFF2-40B4-BE49-F238E27FC236}">
                <a16:creationId xmlns:a16="http://schemas.microsoft.com/office/drawing/2014/main" id="{1510059E-8D98-5E43-AE1A-F4844FC4965E}"/>
              </a:ext>
            </a:extLst>
          </p:cNvPr>
          <p:cNvSpPr>
            <a:spLocks noGrp="1"/>
          </p:cNvSpPr>
          <p:nvPr>
            <p:ph idx="12"/>
          </p:nvPr>
        </p:nvSpPr>
        <p:spPr>
          <a:xfrm>
            <a:off x="1501915" y="3874128"/>
            <a:ext cx="4395304" cy="1346036"/>
          </a:xfrm>
        </p:spPr>
        <p:txBody>
          <a:bodyPr>
            <a:normAutofit/>
          </a:bodyPr>
          <a:lstStyle/>
          <a:p>
            <a:r>
              <a:rPr lang="en-US" sz="1700" dirty="0"/>
              <a:t>Excellent value</a:t>
            </a:r>
          </a:p>
          <a:p>
            <a:pPr lvl="1">
              <a:lnSpc>
                <a:spcPct val="100000"/>
              </a:lnSpc>
            </a:pPr>
            <a:r>
              <a:rPr lang="en-US" dirty="0"/>
              <a:t>Fully inclusive</a:t>
            </a:r>
          </a:p>
          <a:p>
            <a:pPr lvl="1">
              <a:lnSpc>
                <a:spcPct val="100000"/>
              </a:lnSpc>
            </a:pPr>
            <a:r>
              <a:rPr lang="en-US" dirty="0"/>
              <a:t>Quality hotels, meals &amp; activities</a:t>
            </a:r>
          </a:p>
          <a:p>
            <a:pPr lvl="1">
              <a:lnSpc>
                <a:spcPct val="100000"/>
              </a:lnSpc>
            </a:pPr>
            <a:r>
              <a:rPr lang="en-US" dirty="0"/>
              <a:t>Guaranteed best prices</a:t>
            </a:r>
          </a:p>
        </p:txBody>
      </p:sp>
      <p:sp>
        <p:nvSpPr>
          <p:cNvPr id="5" name="Content Placeholder 4">
            <a:extLst>
              <a:ext uri="{FF2B5EF4-FFF2-40B4-BE49-F238E27FC236}">
                <a16:creationId xmlns:a16="http://schemas.microsoft.com/office/drawing/2014/main" id="{4F9CD0FE-E181-0544-B37A-5054626B8AD1}"/>
              </a:ext>
            </a:extLst>
          </p:cNvPr>
          <p:cNvSpPr>
            <a:spLocks noGrp="1"/>
          </p:cNvSpPr>
          <p:nvPr>
            <p:ph idx="13"/>
          </p:nvPr>
        </p:nvSpPr>
        <p:spPr>
          <a:xfrm>
            <a:off x="7172953" y="1948583"/>
            <a:ext cx="4395304" cy="1485081"/>
          </a:xfrm>
        </p:spPr>
        <p:txBody>
          <a:bodyPr>
            <a:noAutofit/>
          </a:bodyPr>
          <a:lstStyle/>
          <a:p>
            <a:r>
              <a:rPr lang="en-US" sz="1700" dirty="0"/>
              <a:t>Incredible Tour Directors</a:t>
            </a:r>
          </a:p>
          <a:p>
            <a:pPr lvl="1">
              <a:lnSpc>
                <a:spcPct val="120000"/>
              </a:lnSpc>
            </a:pPr>
            <a:r>
              <a:rPr lang="en-US" dirty="0">
                <a:solidFill>
                  <a:schemeClr val="bg1"/>
                </a:solidFill>
              </a:rPr>
              <a:t>Professionally trained</a:t>
            </a:r>
          </a:p>
          <a:p>
            <a:pPr lvl="1">
              <a:lnSpc>
                <a:spcPct val="120000"/>
              </a:lnSpc>
            </a:pPr>
            <a:r>
              <a:rPr lang="en-US" dirty="0">
                <a:solidFill>
                  <a:schemeClr val="bg1"/>
                </a:solidFill>
              </a:rPr>
              <a:t>Specialized in student travel</a:t>
            </a:r>
          </a:p>
          <a:p>
            <a:pPr lvl="1">
              <a:lnSpc>
                <a:spcPct val="120000"/>
              </a:lnSpc>
            </a:pPr>
            <a:r>
              <a:rPr lang="en-US" dirty="0">
                <a:solidFill>
                  <a:schemeClr val="bg1"/>
                </a:solidFill>
              </a:rPr>
              <a:t>Local experts bring the destination to life</a:t>
            </a:r>
          </a:p>
          <a:p>
            <a:pPr lvl="1">
              <a:lnSpc>
                <a:spcPct val="120000"/>
              </a:lnSpc>
            </a:pPr>
            <a:r>
              <a:rPr lang="en-US" dirty="0">
                <a:solidFill>
                  <a:schemeClr val="bg1"/>
                </a:solidFill>
              </a:rPr>
              <a:t>With group 24/7</a:t>
            </a:r>
          </a:p>
        </p:txBody>
      </p:sp>
      <p:sp>
        <p:nvSpPr>
          <p:cNvPr id="6" name="Content Placeholder 5">
            <a:extLst>
              <a:ext uri="{FF2B5EF4-FFF2-40B4-BE49-F238E27FC236}">
                <a16:creationId xmlns:a16="http://schemas.microsoft.com/office/drawing/2014/main" id="{8AAF39A8-CDE6-0E4E-9D09-ECED0FCCA410}"/>
              </a:ext>
            </a:extLst>
          </p:cNvPr>
          <p:cNvSpPr>
            <a:spLocks noGrp="1"/>
          </p:cNvSpPr>
          <p:nvPr>
            <p:ph idx="14"/>
          </p:nvPr>
        </p:nvSpPr>
        <p:spPr>
          <a:xfrm>
            <a:off x="7172953" y="3874128"/>
            <a:ext cx="4395304" cy="1346036"/>
          </a:xfrm>
        </p:spPr>
        <p:txBody>
          <a:bodyPr>
            <a:noAutofit/>
          </a:bodyPr>
          <a:lstStyle/>
          <a:p>
            <a:r>
              <a:rPr lang="en-US" sz="1700" dirty="0"/>
              <a:t>Exceptional safety record</a:t>
            </a:r>
          </a:p>
          <a:p>
            <a:pPr lvl="1">
              <a:lnSpc>
                <a:spcPct val="120000"/>
              </a:lnSpc>
            </a:pPr>
            <a:r>
              <a:rPr lang="en-US" dirty="0">
                <a:solidFill>
                  <a:schemeClr val="bg1"/>
                </a:solidFill>
              </a:rPr>
              <a:t>Proven systems in place at all levels of operations</a:t>
            </a:r>
          </a:p>
          <a:p>
            <a:pPr lvl="1">
              <a:lnSpc>
                <a:spcPct val="120000"/>
              </a:lnSpc>
            </a:pPr>
            <a:r>
              <a:rPr lang="en-US" dirty="0">
                <a:solidFill>
                  <a:schemeClr val="bg1"/>
                </a:solidFill>
              </a:rPr>
              <a:t>Worldwide network of support</a:t>
            </a:r>
          </a:p>
          <a:p>
            <a:pPr lvl="1">
              <a:lnSpc>
                <a:spcPct val="120000"/>
              </a:lnSpc>
            </a:pPr>
            <a:r>
              <a:rPr lang="en-US" dirty="0">
                <a:solidFill>
                  <a:schemeClr val="bg1"/>
                </a:solidFill>
              </a:rPr>
              <a:t>Unmatched in industry</a:t>
            </a:r>
          </a:p>
          <a:p>
            <a:endParaRPr lang="en-US" dirty="0"/>
          </a:p>
        </p:txBody>
      </p:sp>
    </p:spTree>
    <p:extLst>
      <p:ext uri="{BB962C8B-B14F-4D97-AF65-F5344CB8AC3E}">
        <p14:creationId xmlns:p14="http://schemas.microsoft.com/office/powerpoint/2010/main" val="77716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606D-A973-3044-9308-F91AD00C7841}"/>
              </a:ext>
            </a:extLst>
          </p:cNvPr>
          <p:cNvSpPr>
            <a:spLocks noGrp="1"/>
          </p:cNvSpPr>
          <p:nvPr>
            <p:ph type="title"/>
          </p:nvPr>
        </p:nvSpPr>
        <p:spPr/>
        <p:txBody>
          <a:bodyPr/>
          <a:lstStyle/>
          <a:p>
            <a:r>
              <a:rPr lang="en-US" dirty="0">
                <a:solidFill>
                  <a:srgbClr val="364B8C"/>
                </a:solidFill>
              </a:rPr>
              <a:t>By your side, always</a:t>
            </a:r>
          </a:p>
        </p:txBody>
      </p:sp>
      <p:sp>
        <p:nvSpPr>
          <p:cNvPr id="3" name="Content Placeholder 2">
            <a:extLst>
              <a:ext uri="{FF2B5EF4-FFF2-40B4-BE49-F238E27FC236}">
                <a16:creationId xmlns:a16="http://schemas.microsoft.com/office/drawing/2014/main" id="{EA4AFDD2-862B-F84C-908D-6953ECD69B6B}"/>
              </a:ext>
            </a:extLst>
          </p:cNvPr>
          <p:cNvSpPr>
            <a:spLocks noGrp="1"/>
          </p:cNvSpPr>
          <p:nvPr>
            <p:ph idx="11"/>
          </p:nvPr>
        </p:nvSpPr>
        <p:spPr/>
        <p:txBody>
          <a:bodyPr>
            <a:normAutofit/>
          </a:bodyPr>
          <a:lstStyle/>
          <a:p>
            <a:pPr marL="285750" indent="-285750">
              <a:buFont typeface="Arial" panose="020B0604020202020204" pitchFamily="34" charset="0"/>
              <a:buChar char="•"/>
            </a:pPr>
            <a:r>
              <a:rPr lang="en-US" dirty="0"/>
              <a:t>50+ years of safe travel experiences</a:t>
            </a:r>
          </a:p>
          <a:p>
            <a:pPr marL="285750" indent="-285750">
              <a:buFont typeface="Arial" panose="020B0604020202020204" pitchFamily="34" charset="0"/>
              <a:buChar char="•"/>
            </a:pPr>
            <a:r>
              <a:rPr lang="en-US" dirty="0"/>
              <a:t>Worldwide support network</a:t>
            </a:r>
          </a:p>
          <a:p>
            <a:pPr marL="285750" indent="-285750">
              <a:buFont typeface="Arial" panose="020B0604020202020204" pitchFamily="34" charset="0"/>
              <a:buChar char="•"/>
            </a:pPr>
            <a:r>
              <a:rPr lang="en-US" dirty="0"/>
              <a:t>Local staff and partnerships </a:t>
            </a:r>
          </a:p>
        </p:txBody>
      </p:sp>
      <p:sp>
        <p:nvSpPr>
          <p:cNvPr id="4" name="Content Placeholder 3">
            <a:extLst>
              <a:ext uri="{FF2B5EF4-FFF2-40B4-BE49-F238E27FC236}">
                <a16:creationId xmlns:a16="http://schemas.microsoft.com/office/drawing/2014/main" id="{DCFE2A5F-5EA7-9445-ABA2-ED3360769EC3}"/>
              </a:ext>
            </a:extLst>
          </p:cNvPr>
          <p:cNvSpPr>
            <a:spLocks noGrp="1"/>
          </p:cNvSpPr>
          <p:nvPr>
            <p:ph idx="12"/>
          </p:nvPr>
        </p:nvSpPr>
        <p:spPr/>
        <p:txBody>
          <a:bodyPr>
            <a:normAutofit fontScale="92500"/>
          </a:bodyPr>
          <a:lstStyle/>
          <a:p>
            <a:pPr marL="285750" indent="-285750">
              <a:buFont typeface="Arial" panose="020B0604020202020204" pitchFamily="34" charset="0"/>
              <a:buChar char="•"/>
            </a:pPr>
            <a:r>
              <a:rPr lang="en-US" dirty="0"/>
              <a:t>Comprehensive liability coverage</a:t>
            </a:r>
          </a:p>
          <a:p>
            <a:pPr marL="285750" indent="-285750">
              <a:buFont typeface="Arial" panose="020B0604020202020204" pitchFamily="34" charset="0"/>
              <a:buChar char="•"/>
            </a:pPr>
            <a:r>
              <a:rPr lang="en-US" dirty="0"/>
              <a:t>Trusted travel protection plans</a:t>
            </a:r>
          </a:p>
          <a:p>
            <a:pPr marL="285750" indent="-285750">
              <a:buFont typeface="Arial" panose="020B0604020202020204" pitchFamily="34" charset="0"/>
              <a:buChar char="•"/>
            </a:pPr>
            <a:r>
              <a:rPr lang="en-US" dirty="0"/>
              <a:t>Upgraded </a:t>
            </a:r>
            <a:r>
              <a:rPr lang="en-US" i="1" dirty="0"/>
              <a:t>Cancel for Any Reason </a:t>
            </a:r>
            <a:r>
              <a:rPr lang="en-US" dirty="0"/>
              <a:t>policy</a:t>
            </a:r>
          </a:p>
        </p:txBody>
      </p:sp>
      <p:sp>
        <p:nvSpPr>
          <p:cNvPr id="5" name="Content Placeholder 4">
            <a:extLst>
              <a:ext uri="{FF2B5EF4-FFF2-40B4-BE49-F238E27FC236}">
                <a16:creationId xmlns:a16="http://schemas.microsoft.com/office/drawing/2014/main" id="{03F6EE1E-49B1-5B4C-88D0-4E191DA8B657}"/>
              </a:ext>
            </a:extLst>
          </p:cNvPr>
          <p:cNvSpPr>
            <a:spLocks noGrp="1"/>
          </p:cNvSpPr>
          <p:nvPr>
            <p:ph idx="13"/>
          </p:nvPr>
        </p:nvSpPr>
        <p:spPr>
          <a:xfrm>
            <a:off x="396698" y="5137983"/>
            <a:ext cx="3669041" cy="988875"/>
          </a:xfrm>
        </p:spPr>
        <p:txBody>
          <a:bodyPr>
            <a:normAutofit fontScale="92500"/>
          </a:bodyPr>
          <a:lstStyle/>
          <a:p>
            <a:pPr marL="285750" indent="-285750">
              <a:buFont typeface="Arial" panose="020B0604020202020204" pitchFamily="34" charset="0"/>
              <a:buChar char="•"/>
            </a:pPr>
            <a:r>
              <a:rPr lang="en-US" dirty="0"/>
              <a:t>Proactive risk management</a:t>
            </a:r>
          </a:p>
          <a:p>
            <a:pPr marL="285750" indent="-285750">
              <a:buFont typeface="Arial" panose="020B0604020202020204" pitchFamily="34" charset="0"/>
              <a:buChar char="•"/>
            </a:pPr>
            <a:r>
              <a:rPr lang="en-US" dirty="0"/>
              <a:t>Expertly trained, multilingual Tour Directors</a:t>
            </a:r>
          </a:p>
          <a:p>
            <a:pPr marL="285750" indent="-285750">
              <a:buFont typeface="Arial" panose="020B0604020202020204" pitchFamily="34" charset="0"/>
              <a:buChar char="•"/>
            </a:pPr>
            <a:r>
              <a:rPr lang="en-US" dirty="0"/>
              <a:t>24/7 On-Call Support Team </a:t>
            </a:r>
          </a:p>
        </p:txBody>
      </p:sp>
    </p:spTree>
    <p:extLst>
      <p:ext uri="{BB962C8B-B14F-4D97-AF65-F5344CB8AC3E}">
        <p14:creationId xmlns:p14="http://schemas.microsoft.com/office/powerpoint/2010/main" val="164029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8517BA-83E4-104B-9581-E526DE5DB001}"/>
              </a:ext>
            </a:extLst>
          </p:cNvPr>
          <p:cNvSpPr>
            <a:spLocks noGrp="1"/>
          </p:cNvSpPr>
          <p:nvPr>
            <p:ph type="body" sz="quarter" idx="14"/>
          </p:nvPr>
        </p:nvSpPr>
        <p:spPr/>
        <p:txBody>
          <a:bodyPr vert="horz" lIns="91440" tIns="45720" rIns="91440" bIns="45720" rtlCol="0" anchor="t">
            <a:normAutofit/>
          </a:bodyPr>
          <a:lstStyle/>
          <a:p>
            <a:r>
              <a:rPr lang="fr-FR" dirty="0">
                <a:latin typeface="Arial"/>
                <a:cs typeface="Arial"/>
              </a:rPr>
              <a:t>Dublin &amp; the United </a:t>
            </a:r>
            <a:r>
              <a:rPr lang="fr-FR" dirty="0" err="1">
                <a:latin typeface="Arial"/>
                <a:cs typeface="Arial"/>
              </a:rPr>
              <a:t>Kingdom</a:t>
            </a:r>
            <a:r>
              <a:rPr lang="fr-FR" dirty="0">
                <a:latin typeface="Arial"/>
                <a:cs typeface="Arial"/>
              </a:rPr>
              <a:t> – Trip </a:t>
            </a:r>
            <a:r>
              <a:rPr lang="fr-FR" dirty="0" err="1">
                <a:latin typeface="Arial"/>
                <a:cs typeface="Arial"/>
              </a:rPr>
              <a:t>Cost</a:t>
            </a:r>
            <a:r>
              <a:rPr lang="fr-FR" dirty="0">
                <a:latin typeface="Arial"/>
                <a:cs typeface="Arial"/>
              </a:rPr>
              <a:t>: $4,156</a:t>
            </a:r>
            <a:endParaRPr lang="fr-FR" dirty="0"/>
          </a:p>
        </p:txBody>
      </p:sp>
      <p:sp>
        <p:nvSpPr>
          <p:cNvPr id="3" name="Text Placeholder 2">
            <a:extLst>
              <a:ext uri="{FF2B5EF4-FFF2-40B4-BE49-F238E27FC236}">
                <a16:creationId xmlns:a16="http://schemas.microsoft.com/office/drawing/2014/main" id="{1007CABD-EEEA-0447-8DDE-71A100C145CD}"/>
              </a:ext>
            </a:extLst>
          </p:cNvPr>
          <p:cNvSpPr>
            <a:spLocks noGrp="1"/>
          </p:cNvSpPr>
          <p:nvPr>
            <p:ph type="body" sz="quarter" idx="15"/>
          </p:nvPr>
        </p:nvSpPr>
        <p:spPr/>
        <p:txBody>
          <a:bodyPr/>
          <a:lstStyle/>
          <a:p>
            <a:r>
              <a:rPr lang="en-US" dirty="0"/>
              <a:t>September 21 - October 2, 2023 </a:t>
            </a:r>
          </a:p>
        </p:txBody>
      </p:sp>
    </p:spTree>
    <p:extLst>
      <p:ext uri="{BB962C8B-B14F-4D97-AF65-F5344CB8AC3E}">
        <p14:creationId xmlns:p14="http://schemas.microsoft.com/office/powerpoint/2010/main" val="65065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A725-ABB2-474F-8EEF-C140ADBE2329}"/>
              </a:ext>
            </a:extLst>
          </p:cNvPr>
          <p:cNvSpPr>
            <a:spLocks noGrp="1"/>
          </p:cNvSpPr>
          <p:nvPr>
            <p:ph type="title"/>
          </p:nvPr>
        </p:nvSpPr>
        <p:spPr>
          <a:xfrm>
            <a:off x="5583394" y="1191035"/>
            <a:ext cx="7923306" cy="1325563"/>
          </a:xfrm>
        </p:spPr>
        <p:txBody>
          <a:bodyPr/>
          <a:lstStyle/>
          <a:p>
            <a:r>
              <a:rPr lang="en-US" dirty="0"/>
              <a:t>Where we’re going</a:t>
            </a:r>
          </a:p>
        </p:txBody>
      </p:sp>
      <p:sp>
        <p:nvSpPr>
          <p:cNvPr id="3" name="Content Placeholder 2">
            <a:extLst>
              <a:ext uri="{FF2B5EF4-FFF2-40B4-BE49-F238E27FC236}">
                <a16:creationId xmlns:a16="http://schemas.microsoft.com/office/drawing/2014/main" id="{43DAEB76-554C-704D-B436-1735C3B3DF7B}"/>
              </a:ext>
            </a:extLst>
          </p:cNvPr>
          <p:cNvSpPr>
            <a:spLocks noGrp="1"/>
          </p:cNvSpPr>
          <p:nvPr>
            <p:ph idx="11"/>
          </p:nvPr>
        </p:nvSpPr>
        <p:spPr>
          <a:xfrm>
            <a:off x="5583393" y="2761108"/>
            <a:ext cx="5110273" cy="2480848"/>
          </a:xfrm>
        </p:spPr>
        <p:txBody>
          <a:bodyPr>
            <a:normAutofit fontScale="77500" lnSpcReduction="20000"/>
          </a:bodyPr>
          <a:lstStyle/>
          <a:p>
            <a:r>
              <a:rPr lang="en-US" dirty="0"/>
              <a:t>September 21 - October 2, 2023</a:t>
            </a:r>
          </a:p>
          <a:p>
            <a:r>
              <a:rPr lang="en-US" dirty="0"/>
              <a:t>12 days</a:t>
            </a:r>
          </a:p>
          <a:p>
            <a:pPr marL="0" indent="0">
              <a:buNone/>
            </a:pPr>
            <a:r>
              <a:rPr lang="en-US" sz="1600" b="0" dirty="0">
                <a:solidFill>
                  <a:schemeClr val="tx1">
                    <a:lumMod val="75000"/>
                    <a:lumOff val="25000"/>
                  </a:schemeClr>
                </a:solidFill>
              </a:rPr>
              <a:t>Join this whirlwind tour of Dublin and the United Kingdom and discover the most popular sights of the British Isles with visits to Ireland, Northern Ireland, Scotland and England. See the Book of </a:t>
            </a:r>
            <a:r>
              <a:rPr lang="en-US" sz="1600" b="0" dirty="0" err="1">
                <a:solidFill>
                  <a:schemeClr val="tx1">
                    <a:lumMod val="75000"/>
                    <a:lumOff val="25000"/>
                  </a:schemeClr>
                </a:solidFill>
              </a:rPr>
              <a:t>Kells</a:t>
            </a:r>
            <a:r>
              <a:rPr lang="en-US" sz="1600" b="0" dirty="0">
                <a:solidFill>
                  <a:schemeClr val="tx1">
                    <a:lumMod val="75000"/>
                    <a:lumOff val="25000"/>
                  </a:schemeClr>
                </a:solidFill>
              </a:rPr>
              <a:t> in Dublin. Travel down Shankill Road in Belfast. Visit the Giant’s Causeway in County Antrim. Witness Edinburgh Castle up close. Then travel to London and experience some of the most famous landmarks of the English-speaking world.</a:t>
            </a:r>
          </a:p>
        </p:txBody>
      </p:sp>
      <p:sp>
        <p:nvSpPr>
          <p:cNvPr id="6" name="TextBox 5">
            <a:extLst>
              <a:ext uri="{FF2B5EF4-FFF2-40B4-BE49-F238E27FC236}">
                <a16:creationId xmlns:a16="http://schemas.microsoft.com/office/drawing/2014/main" id="{2D0DECC7-008E-6041-899A-660CDE9A41BE}"/>
              </a:ext>
            </a:extLst>
          </p:cNvPr>
          <p:cNvSpPr txBox="1"/>
          <p:nvPr/>
        </p:nvSpPr>
        <p:spPr>
          <a:xfrm>
            <a:off x="5250" y="952508"/>
            <a:ext cx="4778477" cy="477054"/>
          </a:xfrm>
          <a:prstGeom prst="rect">
            <a:avLst/>
          </a:prstGeom>
          <a:noFill/>
        </p:spPr>
        <p:txBody>
          <a:bodyPr wrap="square" rtlCol="0">
            <a:spAutoFit/>
          </a:bodyPr>
          <a:lstStyle/>
          <a:p>
            <a:pPr algn="ctr"/>
            <a:r>
              <a:rPr lang="en-US" sz="2500" b="1" dirty="0">
                <a:solidFill>
                  <a:schemeClr val="bg1"/>
                </a:solidFill>
                <a:latin typeface="Arial" panose="020B0604020202020204" pitchFamily="34" charset="0"/>
                <a:cs typeface="Arial" panose="020B0604020202020204" pitchFamily="34" charset="0"/>
              </a:rPr>
              <a:t>Dublin &amp; the United Kingdom</a:t>
            </a:r>
          </a:p>
        </p:txBody>
      </p:sp>
      <p:pic>
        <p:nvPicPr>
          <p:cNvPr id="1026" name="Picture 2" descr="Map of the Dublin &amp; the United Kingdom tour">
            <a:extLst>
              <a:ext uri="{FF2B5EF4-FFF2-40B4-BE49-F238E27FC236}">
                <a16:creationId xmlns:a16="http://schemas.microsoft.com/office/drawing/2014/main" id="{25DF5250-8538-456F-8AC5-6C2EA5B4263C}"/>
              </a:ext>
            </a:extLst>
          </p:cNvPr>
          <p:cNvPicPr>
            <a:picLocks noGrp="1" noChangeAspect="1" noChangeArrowheads="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8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CAED-D596-124B-B7B1-37030FD73B3F}"/>
              </a:ext>
            </a:extLst>
          </p:cNvPr>
          <p:cNvSpPr>
            <a:spLocks noGrp="1"/>
          </p:cNvSpPr>
          <p:nvPr>
            <p:ph type="title"/>
          </p:nvPr>
        </p:nvSpPr>
        <p:spPr>
          <a:xfrm>
            <a:off x="274707" y="365124"/>
            <a:ext cx="5816600" cy="1325563"/>
          </a:xfrm>
        </p:spPr>
        <p:txBody>
          <a:bodyPr/>
          <a:lstStyle/>
          <a:p>
            <a:r>
              <a:rPr lang="en-US" dirty="0"/>
              <a:t>Tour Itinerary</a:t>
            </a:r>
          </a:p>
        </p:txBody>
      </p:sp>
      <p:pic>
        <p:nvPicPr>
          <p:cNvPr id="11" name="Picture Placeholder 10">
            <a:extLst>
              <a:ext uri="{FF2B5EF4-FFF2-40B4-BE49-F238E27FC236}">
                <a16:creationId xmlns:a16="http://schemas.microsoft.com/office/drawing/2014/main" id="{AF458D8E-0D28-4C1F-81C1-BF8EA92892E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0" name="Picture Placeholder 9" descr="A picture containing road, outdoor, front, colorful&#10;&#10;Description automatically generated">
            <a:extLst>
              <a:ext uri="{FF2B5EF4-FFF2-40B4-BE49-F238E27FC236}">
                <a16:creationId xmlns:a16="http://schemas.microsoft.com/office/drawing/2014/main" id="{A3CE27DD-B3E0-BD40-B1FE-0E88DDACAD6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A4BADB86-E481-CE4F-A65E-D6707B0F52AE}"/>
              </a:ext>
            </a:extLst>
          </p:cNvPr>
          <p:cNvSpPr>
            <a:spLocks noGrp="1"/>
          </p:cNvSpPr>
          <p:nvPr>
            <p:ph idx="1"/>
          </p:nvPr>
        </p:nvSpPr>
        <p:spPr/>
        <p:txBody>
          <a:bodyPr>
            <a:normAutofit fontScale="92500" lnSpcReduction="10000"/>
          </a:bodyPr>
          <a:lstStyle/>
          <a:p>
            <a:r>
              <a:rPr lang="en-US" dirty="0"/>
              <a:t>DAY 1 </a:t>
            </a:r>
            <a:r>
              <a:rPr lang="en-US" dirty="0">
                <a:solidFill>
                  <a:srgbClr val="F79520"/>
                </a:solidFill>
              </a:rPr>
              <a:t>|</a:t>
            </a:r>
            <a:r>
              <a:rPr lang="en-US" dirty="0"/>
              <a:t> Start tour</a:t>
            </a:r>
            <a:br>
              <a:rPr lang="en-US" dirty="0"/>
            </a:br>
            <a:endParaRPr lang="en-US" dirty="0"/>
          </a:p>
          <a:p>
            <a:r>
              <a:rPr lang="en-US" dirty="0"/>
              <a:t>DAY 2 </a:t>
            </a:r>
            <a:r>
              <a:rPr lang="en-US" dirty="0">
                <a:solidFill>
                  <a:srgbClr val="F79520"/>
                </a:solidFill>
              </a:rPr>
              <a:t>|</a:t>
            </a:r>
            <a:r>
              <a:rPr lang="en-US" dirty="0"/>
              <a:t> Hello Dublin</a:t>
            </a:r>
          </a:p>
          <a:p>
            <a:pPr lvl="1"/>
            <a:r>
              <a:rPr lang="en-US" dirty="0"/>
              <a:t>Meet your tour director and check into hotel</a:t>
            </a:r>
          </a:p>
          <a:p>
            <a:pPr lvl="1"/>
            <a:r>
              <a:rPr lang="en-US" dirty="0"/>
              <a:t>Dublin city walk: O’Connell Street, Parnell Square, Henry Street</a:t>
            </a:r>
            <a:br>
              <a:rPr lang="en-US" dirty="0"/>
            </a:br>
            <a:endParaRPr lang="en-US" dirty="0"/>
          </a:p>
          <a:p>
            <a:r>
              <a:rPr lang="en-US" dirty="0"/>
              <a:t>DAY 3 </a:t>
            </a:r>
            <a:r>
              <a:rPr lang="en-US" dirty="0">
                <a:solidFill>
                  <a:srgbClr val="F79520"/>
                </a:solidFill>
              </a:rPr>
              <a:t>|</a:t>
            </a:r>
            <a:r>
              <a:rPr lang="en-US" dirty="0"/>
              <a:t> Dublin landmarks</a:t>
            </a:r>
          </a:p>
          <a:p>
            <a:pPr lvl="1"/>
            <a:r>
              <a:rPr lang="en-US" dirty="0"/>
              <a:t>Dublin guided sightseeing tour: Phoenix Park, St. Patrick’s Cathedral, Trinity College Book of </a:t>
            </a:r>
            <a:r>
              <a:rPr lang="en-US" dirty="0" err="1"/>
              <a:t>Kells</a:t>
            </a:r>
            <a:r>
              <a:rPr lang="en-US" dirty="0"/>
              <a:t> visit</a:t>
            </a:r>
          </a:p>
          <a:p>
            <a:pPr lvl="1"/>
            <a:r>
              <a:rPr lang="en-US" i="1" dirty="0"/>
              <a:t>Optional  Powerscourt Gardens excursion - $60</a:t>
            </a:r>
          </a:p>
          <a:p>
            <a:pPr lvl="1"/>
            <a:r>
              <a:rPr lang="en-US" dirty="0"/>
              <a:t>Traditional public house dinner</a:t>
            </a:r>
            <a:br>
              <a:rPr lang="en-US" dirty="0"/>
            </a:br>
            <a:endParaRPr lang="en-US" dirty="0"/>
          </a:p>
          <a:p>
            <a:r>
              <a:rPr lang="en-US" dirty="0"/>
              <a:t>DAY 4 </a:t>
            </a:r>
            <a:r>
              <a:rPr lang="en-US" dirty="0">
                <a:solidFill>
                  <a:srgbClr val="F79520"/>
                </a:solidFill>
              </a:rPr>
              <a:t>|</a:t>
            </a:r>
            <a:r>
              <a:rPr lang="en-US" dirty="0"/>
              <a:t> Dublin--Belfast</a:t>
            </a:r>
          </a:p>
          <a:p>
            <a:pPr lvl="1"/>
            <a:r>
              <a:rPr lang="en-US" dirty="0"/>
              <a:t>Travel to Belfast</a:t>
            </a:r>
          </a:p>
          <a:p>
            <a:pPr lvl="1"/>
            <a:r>
              <a:rPr lang="en-US" dirty="0"/>
              <a:t>Belfast guided sightseeing tour: Lower Falls, Shankill Road, Belfast murals</a:t>
            </a:r>
          </a:p>
          <a:p>
            <a:pPr lvl="1"/>
            <a:endParaRPr lang="en-US" dirty="0"/>
          </a:p>
        </p:txBody>
      </p:sp>
      <p:sp>
        <p:nvSpPr>
          <p:cNvPr id="6" name="TextBox 5">
            <a:extLst>
              <a:ext uri="{FF2B5EF4-FFF2-40B4-BE49-F238E27FC236}">
                <a16:creationId xmlns:a16="http://schemas.microsoft.com/office/drawing/2014/main" id="{A6911B4C-14E8-F34D-8FED-C9E25AA1DBA8}"/>
              </a:ext>
            </a:extLst>
          </p:cNvPr>
          <p:cNvSpPr txBox="1"/>
          <p:nvPr/>
        </p:nvSpPr>
        <p:spPr>
          <a:xfrm>
            <a:off x="10031768" y="2966558"/>
            <a:ext cx="1880072" cy="261610"/>
          </a:xfrm>
          <a:prstGeom prst="rect">
            <a:avLst/>
          </a:prstGeom>
          <a:solidFill>
            <a:srgbClr val="364B8C"/>
          </a:solidFill>
        </p:spPr>
        <p:txBody>
          <a:bodyPr wrap="square" rtlCol="0">
            <a:spAutoFit/>
          </a:bodyPr>
          <a:lstStyle/>
          <a:p>
            <a:r>
              <a:rPr lang="en-US" sz="1100" dirty="0">
                <a:solidFill>
                  <a:schemeClr val="bg1"/>
                </a:solidFill>
              </a:rPr>
              <a:t>ST. PATRICK’S CATHEDRAL</a:t>
            </a:r>
          </a:p>
        </p:txBody>
      </p:sp>
      <p:pic>
        <p:nvPicPr>
          <p:cNvPr id="7" name="Picture 6">
            <a:extLst>
              <a:ext uri="{FF2B5EF4-FFF2-40B4-BE49-F238E27FC236}">
                <a16:creationId xmlns:a16="http://schemas.microsoft.com/office/drawing/2014/main" id="{A1DC1AD9-F315-5849-A56E-5AA702C9B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2930677"/>
            <a:ext cx="333373" cy="333373"/>
          </a:xfrm>
          <a:prstGeom prst="rect">
            <a:avLst/>
          </a:prstGeom>
        </p:spPr>
      </p:pic>
      <p:sp>
        <p:nvSpPr>
          <p:cNvPr id="8" name="TextBox 7">
            <a:extLst>
              <a:ext uri="{FF2B5EF4-FFF2-40B4-BE49-F238E27FC236}">
                <a16:creationId xmlns:a16="http://schemas.microsoft.com/office/drawing/2014/main" id="{62018F41-FD8A-A449-BC93-64FF94B3FB16}"/>
              </a:ext>
            </a:extLst>
          </p:cNvPr>
          <p:cNvSpPr txBox="1"/>
          <p:nvPr/>
        </p:nvSpPr>
        <p:spPr>
          <a:xfrm>
            <a:off x="10659508" y="6453470"/>
            <a:ext cx="1252331" cy="261610"/>
          </a:xfrm>
          <a:prstGeom prst="rect">
            <a:avLst/>
          </a:prstGeom>
          <a:solidFill>
            <a:srgbClr val="364B8C"/>
          </a:solidFill>
        </p:spPr>
        <p:txBody>
          <a:bodyPr wrap="square" rtlCol="0">
            <a:spAutoFit/>
          </a:bodyPr>
          <a:lstStyle/>
          <a:p>
            <a:r>
              <a:rPr lang="en-US" sz="1100" dirty="0">
                <a:solidFill>
                  <a:schemeClr val="bg1"/>
                </a:solidFill>
              </a:rPr>
              <a:t>SHANKILL ROAD</a:t>
            </a:r>
          </a:p>
        </p:txBody>
      </p:sp>
      <p:pic>
        <p:nvPicPr>
          <p:cNvPr id="9" name="Picture 8">
            <a:extLst>
              <a:ext uri="{FF2B5EF4-FFF2-40B4-BE49-F238E27FC236}">
                <a16:creationId xmlns:a16="http://schemas.microsoft.com/office/drawing/2014/main" id="{3111E34A-C1EF-6F48-A62E-3ECB435562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6417589"/>
            <a:ext cx="333373" cy="333373"/>
          </a:xfrm>
          <a:prstGeom prst="rect">
            <a:avLst/>
          </a:prstGeom>
        </p:spPr>
      </p:pic>
    </p:spTree>
    <p:extLst>
      <p:ext uri="{BB962C8B-B14F-4D97-AF65-F5344CB8AC3E}">
        <p14:creationId xmlns:p14="http://schemas.microsoft.com/office/powerpoint/2010/main" val="395717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CAED-D596-124B-B7B1-37030FD73B3F}"/>
              </a:ext>
            </a:extLst>
          </p:cNvPr>
          <p:cNvSpPr>
            <a:spLocks noGrp="1"/>
          </p:cNvSpPr>
          <p:nvPr>
            <p:ph type="title"/>
          </p:nvPr>
        </p:nvSpPr>
        <p:spPr>
          <a:xfrm>
            <a:off x="274707" y="365124"/>
            <a:ext cx="5816600" cy="1325563"/>
          </a:xfrm>
        </p:spPr>
        <p:txBody>
          <a:bodyPr/>
          <a:lstStyle/>
          <a:p>
            <a:r>
              <a:rPr lang="en-US" dirty="0"/>
              <a:t>Tour Itinerary</a:t>
            </a:r>
          </a:p>
        </p:txBody>
      </p:sp>
      <p:pic>
        <p:nvPicPr>
          <p:cNvPr id="11" name="Picture Placeholder 10">
            <a:extLst>
              <a:ext uri="{FF2B5EF4-FFF2-40B4-BE49-F238E27FC236}">
                <a16:creationId xmlns:a16="http://schemas.microsoft.com/office/drawing/2014/main" id="{37531010-F951-498B-BCD3-DD995659891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3" name="Picture Placeholder 12">
            <a:extLst>
              <a:ext uri="{FF2B5EF4-FFF2-40B4-BE49-F238E27FC236}">
                <a16:creationId xmlns:a16="http://schemas.microsoft.com/office/drawing/2014/main" id="{EE6A75B9-8A72-4C55-9608-D267888EFE0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A4BADB86-E481-CE4F-A65E-D6707B0F52AE}"/>
              </a:ext>
            </a:extLst>
          </p:cNvPr>
          <p:cNvSpPr>
            <a:spLocks noGrp="1"/>
          </p:cNvSpPr>
          <p:nvPr>
            <p:ph idx="1"/>
          </p:nvPr>
        </p:nvSpPr>
        <p:spPr/>
        <p:txBody>
          <a:bodyPr>
            <a:normAutofit/>
          </a:bodyPr>
          <a:lstStyle/>
          <a:p>
            <a:r>
              <a:rPr lang="en-US" dirty="0"/>
              <a:t>DAY 5 </a:t>
            </a:r>
            <a:r>
              <a:rPr lang="en-US" dirty="0">
                <a:solidFill>
                  <a:srgbClr val="F79520"/>
                </a:solidFill>
              </a:rPr>
              <a:t>|</a:t>
            </a:r>
            <a:r>
              <a:rPr lang="en-US" dirty="0"/>
              <a:t> Giant's Causeway &amp; Derry</a:t>
            </a:r>
          </a:p>
          <a:p>
            <a:pPr lvl="1"/>
            <a:r>
              <a:rPr lang="en-US" dirty="0"/>
              <a:t>Giant's Causeway excursion</a:t>
            </a:r>
          </a:p>
          <a:p>
            <a:pPr lvl="1"/>
            <a:r>
              <a:rPr lang="en-US" dirty="0"/>
              <a:t>Derry guided sightseeing tour</a:t>
            </a:r>
            <a:br>
              <a:rPr lang="en-US" dirty="0"/>
            </a:br>
            <a:endParaRPr lang="en-US" dirty="0"/>
          </a:p>
          <a:p>
            <a:r>
              <a:rPr lang="en-US" dirty="0"/>
              <a:t>DAY 6 </a:t>
            </a:r>
            <a:r>
              <a:rPr lang="en-US" dirty="0">
                <a:solidFill>
                  <a:srgbClr val="F79520"/>
                </a:solidFill>
              </a:rPr>
              <a:t>|</a:t>
            </a:r>
            <a:r>
              <a:rPr lang="en-US" dirty="0"/>
              <a:t> Belfast--Edinburgh</a:t>
            </a:r>
          </a:p>
          <a:p>
            <a:pPr lvl="1"/>
            <a:r>
              <a:rPr lang="en-US" dirty="0"/>
              <a:t>Ferry to </a:t>
            </a:r>
            <a:r>
              <a:rPr lang="en-US" dirty="0" err="1"/>
              <a:t>Cairnryan</a:t>
            </a:r>
            <a:endParaRPr lang="en-US" dirty="0"/>
          </a:p>
          <a:p>
            <a:pPr lvl="1"/>
            <a:r>
              <a:rPr lang="en-US" dirty="0"/>
              <a:t>Travel to Edinburgh</a:t>
            </a:r>
          </a:p>
          <a:p>
            <a:pPr lvl="1"/>
            <a:r>
              <a:rPr lang="en-US" dirty="0"/>
              <a:t>Edinburgh city walk: Charlotte Square, Alexander Graham Bell’s home, Robert Louis Stevenson’s home, Robert Burns Monument</a:t>
            </a:r>
            <a:br>
              <a:rPr lang="en-US" dirty="0"/>
            </a:br>
            <a:endParaRPr lang="en-US" dirty="0"/>
          </a:p>
          <a:p>
            <a:r>
              <a:rPr lang="en-US" dirty="0"/>
              <a:t>DAY 7 </a:t>
            </a:r>
            <a:r>
              <a:rPr lang="en-US" dirty="0">
                <a:solidFill>
                  <a:srgbClr val="F79520"/>
                </a:solidFill>
              </a:rPr>
              <a:t>|</a:t>
            </a:r>
            <a:r>
              <a:rPr lang="en-US" dirty="0"/>
              <a:t> </a:t>
            </a:r>
            <a:r>
              <a:rPr lang="es-MX" dirty="0"/>
              <a:t>Edinburgh </a:t>
            </a:r>
            <a:r>
              <a:rPr lang="es-MX" dirty="0" err="1"/>
              <a:t>landmarks</a:t>
            </a:r>
            <a:endParaRPr lang="es-MX" dirty="0"/>
          </a:p>
          <a:p>
            <a:pPr lvl="1"/>
            <a:r>
              <a:rPr lang="en-US" dirty="0"/>
              <a:t>Edinburgh guided sightseeing tour: Royal Mile, Old Town, Sir Walter Scott Monument</a:t>
            </a:r>
          </a:p>
          <a:p>
            <a:pPr lvl="1"/>
            <a:r>
              <a:rPr lang="en-US" dirty="0"/>
              <a:t>Edinburgh Castle visit</a:t>
            </a:r>
          </a:p>
        </p:txBody>
      </p:sp>
      <p:sp>
        <p:nvSpPr>
          <p:cNvPr id="6" name="TextBox 5">
            <a:extLst>
              <a:ext uri="{FF2B5EF4-FFF2-40B4-BE49-F238E27FC236}">
                <a16:creationId xmlns:a16="http://schemas.microsoft.com/office/drawing/2014/main" id="{A6911B4C-14E8-F34D-8FED-C9E25AA1DBA8}"/>
              </a:ext>
            </a:extLst>
          </p:cNvPr>
          <p:cNvSpPr txBox="1"/>
          <p:nvPr/>
        </p:nvSpPr>
        <p:spPr>
          <a:xfrm>
            <a:off x="10431262" y="2966558"/>
            <a:ext cx="1480577" cy="261610"/>
          </a:xfrm>
          <a:prstGeom prst="rect">
            <a:avLst/>
          </a:prstGeom>
          <a:solidFill>
            <a:srgbClr val="364B8C"/>
          </a:solidFill>
        </p:spPr>
        <p:txBody>
          <a:bodyPr wrap="square" rtlCol="0">
            <a:spAutoFit/>
          </a:bodyPr>
          <a:lstStyle/>
          <a:p>
            <a:r>
              <a:rPr lang="es-MX" sz="1100" dirty="0">
                <a:solidFill>
                  <a:schemeClr val="bg1"/>
                </a:solidFill>
              </a:rPr>
              <a:t>GIANT’S CAUSEWAY</a:t>
            </a:r>
            <a:endParaRPr lang="en-US" sz="1100" dirty="0">
              <a:solidFill>
                <a:schemeClr val="bg1"/>
              </a:solidFill>
            </a:endParaRPr>
          </a:p>
        </p:txBody>
      </p:sp>
      <p:pic>
        <p:nvPicPr>
          <p:cNvPr id="7" name="Picture 6">
            <a:extLst>
              <a:ext uri="{FF2B5EF4-FFF2-40B4-BE49-F238E27FC236}">
                <a16:creationId xmlns:a16="http://schemas.microsoft.com/office/drawing/2014/main" id="{A1DC1AD9-F315-5849-A56E-5AA702C9B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2930677"/>
            <a:ext cx="333373" cy="333373"/>
          </a:xfrm>
          <a:prstGeom prst="rect">
            <a:avLst/>
          </a:prstGeom>
        </p:spPr>
      </p:pic>
      <p:sp>
        <p:nvSpPr>
          <p:cNvPr id="8" name="TextBox 7">
            <a:extLst>
              <a:ext uri="{FF2B5EF4-FFF2-40B4-BE49-F238E27FC236}">
                <a16:creationId xmlns:a16="http://schemas.microsoft.com/office/drawing/2014/main" id="{62018F41-FD8A-A449-BC93-64FF94B3FB16}"/>
              </a:ext>
            </a:extLst>
          </p:cNvPr>
          <p:cNvSpPr txBox="1"/>
          <p:nvPr/>
        </p:nvSpPr>
        <p:spPr>
          <a:xfrm>
            <a:off x="10431262" y="6453470"/>
            <a:ext cx="1480577" cy="261610"/>
          </a:xfrm>
          <a:prstGeom prst="rect">
            <a:avLst/>
          </a:prstGeom>
          <a:solidFill>
            <a:srgbClr val="364B8C"/>
          </a:solidFill>
        </p:spPr>
        <p:txBody>
          <a:bodyPr wrap="square" rtlCol="0">
            <a:spAutoFit/>
          </a:bodyPr>
          <a:lstStyle/>
          <a:p>
            <a:r>
              <a:rPr lang="en-US" sz="1100" dirty="0">
                <a:solidFill>
                  <a:schemeClr val="bg1"/>
                </a:solidFill>
              </a:rPr>
              <a:t>EDINBURGH CASTLE</a:t>
            </a:r>
          </a:p>
        </p:txBody>
      </p:sp>
      <p:pic>
        <p:nvPicPr>
          <p:cNvPr id="9" name="Picture 8">
            <a:extLst>
              <a:ext uri="{FF2B5EF4-FFF2-40B4-BE49-F238E27FC236}">
                <a16:creationId xmlns:a16="http://schemas.microsoft.com/office/drawing/2014/main" id="{3111E34A-C1EF-6F48-A62E-3ECB435562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53" y="6417589"/>
            <a:ext cx="333373" cy="333373"/>
          </a:xfrm>
          <a:prstGeom prst="rect">
            <a:avLst/>
          </a:prstGeom>
        </p:spPr>
      </p:pic>
    </p:spTree>
    <p:extLst>
      <p:ext uri="{BB962C8B-B14F-4D97-AF65-F5344CB8AC3E}">
        <p14:creationId xmlns:p14="http://schemas.microsoft.com/office/powerpoint/2010/main" val="280371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A1B9F6D64B5F4E90009728A1E84256" ma:contentTypeVersion="11" ma:contentTypeDescription="Create a new document." ma:contentTypeScope="" ma:versionID="c62c2a356e9a21187de80f9675af9fbb">
  <xsd:schema xmlns:xsd="http://www.w3.org/2001/XMLSchema" xmlns:xs="http://www.w3.org/2001/XMLSchema" xmlns:p="http://schemas.microsoft.com/office/2006/metadata/properties" xmlns:ns3="ee53e121-7434-4c00-bb9f-6ed046887332" xmlns:ns4="d2b00b7d-b6c6-4d2b-a660-d96f40dc0edc" targetNamespace="http://schemas.microsoft.com/office/2006/metadata/properties" ma:root="true" ma:fieldsID="a9f8560ad5dae9c77b674f1cb8a05cb8" ns3:_="" ns4:_="">
    <xsd:import namespace="ee53e121-7434-4c00-bb9f-6ed046887332"/>
    <xsd:import namespace="d2b00b7d-b6c6-4d2b-a660-d96f40dc0ed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3e121-7434-4c00-bb9f-6ed0468873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00b7d-b6c6-4d2b-a660-d96f40dc0e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516FA-36D5-4BCC-BAB4-0B4C0D16DD50}">
  <ds:schemaRefs>
    <ds:schemaRef ds:uri="http://schemas.microsoft.com/sharepoint/v3/contenttype/forms"/>
  </ds:schemaRefs>
</ds:datastoreItem>
</file>

<file path=customXml/itemProps2.xml><?xml version="1.0" encoding="utf-8"?>
<ds:datastoreItem xmlns:ds="http://schemas.openxmlformats.org/officeDocument/2006/customXml" ds:itemID="{850615E7-2D5A-4A00-A350-94D3FDDB3A53}">
  <ds:schemaRefs>
    <ds:schemaRef ds:uri="http://purl.org/dc/elements/1.1/"/>
    <ds:schemaRef ds:uri="d2b00b7d-b6c6-4d2b-a660-d96f40dc0edc"/>
    <ds:schemaRef ds:uri="http://www.w3.org/XML/1998/namespace"/>
    <ds:schemaRef ds:uri="http://schemas.microsoft.com/office/2006/metadata/properties"/>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ee53e121-7434-4c00-bb9f-6ed046887332"/>
  </ds:schemaRefs>
</ds:datastoreItem>
</file>

<file path=customXml/itemProps3.xml><?xml version="1.0" encoding="utf-8"?>
<ds:datastoreItem xmlns:ds="http://schemas.openxmlformats.org/officeDocument/2006/customXml" ds:itemID="{85962E57-CFD0-40DA-87EA-A91D955BF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3e121-7434-4c00-bb9f-6ed046887332"/>
    <ds:schemaRef ds:uri="d2b00b7d-b6c6-4d2b-a660-d96f40dc0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2498</TotalTime>
  <Words>1335</Words>
  <Application>Microsoft Office PowerPoint</Application>
  <PresentationFormat>Widescreen</PresentationFormat>
  <Paragraphs>193</Paragraphs>
  <Slides>21</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Verdana</vt:lpstr>
      <vt:lpstr>Office Theme</vt:lpstr>
      <vt:lpstr>1_Office Theme</vt:lpstr>
      <vt:lpstr>2_Office Theme</vt:lpstr>
      <vt:lpstr>3_Office Theme</vt:lpstr>
      <vt:lpstr>PowerPoint Presentation</vt:lpstr>
      <vt:lpstr>Benefits of Educational Travel</vt:lpstr>
      <vt:lpstr>Benefits of Educational Travel</vt:lpstr>
      <vt:lpstr>Why Explorica?</vt:lpstr>
      <vt:lpstr>By your side, always</vt:lpstr>
      <vt:lpstr>PowerPoint Presentation</vt:lpstr>
      <vt:lpstr>Where we’re going</vt:lpstr>
      <vt:lpstr>Tour Itinerary</vt:lpstr>
      <vt:lpstr>Tour Itinerary</vt:lpstr>
      <vt:lpstr>Tour Itinerary</vt:lpstr>
      <vt:lpstr>Tour Itinerary</vt:lpstr>
      <vt:lpstr>What’s included</vt:lpstr>
      <vt:lpstr>Your responsibilities</vt:lpstr>
      <vt:lpstr>Your responsibilities</vt:lpstr>
      <vt:lpstr>Passports &amp; visas</vt:lpstr>
      <vt:lpstr>Academic Credit</vt:lpstr>
      <vt:lpstr>Easy ways to pay</vt:lpstr>
      <vt:lpstr>Easy ways to pay</vt:lpstr>
      <vt:lpstr>Give your child</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Judith Finn</dc:creator>
  <cp:keywords/>
  <dc:description/>
  <cp:lastModifiedBy>Danielle Engle</cp:lastModifiedBy>
  <cp:revision>186</cp:revision>
  <dcterms:created xsi:type="dcterms:W3CDTF">2019-07-18T15:51:25Z</dcterms:created>
  <dcterms:modified xsi:type="dcterms:W3CDTF">2022-09-15T15:05:07Z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0x01010026A1B9F6D64B5F4E90009728A1E84256</vt:lpwstr>
  </property>
</Properties>
</file>